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77" d="100"/>
          <a:sy n="77" d="100"/>
        </p:scale>
        <p:origin x="-954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c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xão rect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FD397B-C84C-4383-A6CB-B5B56D419C77}" type="datetimeFigureOut">
              <a:rPr lang="pt-PT" smtClean="0"/>
              <a:t>15-04-2015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56FC99-4B3F-4BAE-8EAA-C091685773A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FD397B-C84C-4383-A6CB-B5B56D419C77}" type="datetimeFigureOut">
              <a:rPr lang="pt-PT" smtClean="0"/>
              <a:t>15-04-2015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56FC99-4B3F-4BAE-8EAA-C091685773A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FD397B-C84C-4383-A6CB-B5B56D419C77}" type="datetimeFigureOut">
              <a:rPr lang="pt-PT" smtClean="0"/>
              <a:t>15-04-2015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56FC99-4B3F-4BAE-8EAA-C091685773A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FD397B-C84C-4383-A6CB-B5B56D419C77}" type="datetimeFigureOut">
              <a:rPr lang="pt-PT" smtClean="0"/>
              <a:t>15-04-2015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56FC99-4B3F-4BAE-8EAA-C091685773AB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FD397B-C84C-4383-A6CB-B5B56D419C77}" type="datetimeFigureOut">
              <a:rPr lang="pt-PT" smtClean="0"/>
              <a:t>15-04-2015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56FC99-4B3F-4BAE-8EAA-C091685773AB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FD397B-C84C-4383-A6CB-B5B56D419C77}" type="datetimeFigureOut">
              <a:rPr lang="pt-PT" smtClean="0"/>
              <a:t>15-04-2015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56FC99-4B3F-4BAE-8EAA-C091685773AB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FD397B-C84C-4383-A6CB-B5B56D419C77}" type="datetimeFigureOut">
              <a:rPr lang="pt-PT" smtClean="0"/>
              <a:t>15-04-2015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56FC99-4B3F-4BAE-8EAA-C091685773A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FD397B-C84C-4383-A6CB-B5B56D419C77}" type="datetimeFigureOut">
              <a:rPr lang="pt-PT" smtClean="0"/>
              <a:t>15-04-2015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56FC99-4B3F-4BAE-8EAA-C091685773AB}" type="slidenum">
              <a:rPr lang="pt-PT" smtClean="0"/>
              <a:t>‹nº›</a:t>
            </a:fld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FD397B-C84C-4383-A6CB-B5B56D419C77}" type="datetimeFigureOut">
              <a:rPr lang="pt-PT" smtClean="0"/>
              <a:t>15-04-2015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56FC99-4B3F-4BAE-8EAA-C091685773A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FD397B-C84C-4383-A6CB-B5B56D419C77}" type="datetimeFigureOut">
              <a:rPr lang="pt-PT" smtClean="0"/>
              <a:t>15-04-2015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56FC99-4B3F-4BAE-8EAA-C091685773A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FD397B-C84C-4383-A6CB-B5B56D419C77}" type="datetimeFigureOut">
              <a:rPr lang="pt-PT" smtClean="0"/>
              <a:t>15-04-2015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56FC99-4B3F-4BAE-8EAA-C091685773AB}" type="slidenum">
              <a:rPr lang="pt-PT" smtClean="0"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c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xão rect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c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xão rect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FD397B-C84C-4383-A6CB-B5B56D419C77}" type="datetimeFigureOut">
              <a:rPr lang="pt-PT" smtClean="0"/>
              <a:t>15-04-2015</a:t>
            </a:fld>
            <a:endParaRPr lang="pt-PT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B56FC99-4B3F-4BAE-8EAA-C091685773AB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23728" y="1628800"/>
            <a:ext cx="4894312" cy="1829761"/>
          </a:xfrm>
        </p:spPr>
        <p:txBody>
          <a:bodyPr>
            <a:noAutofit/>
          </a:bodyPr>
          <a:lstStyle/>
          <a:p>
            <a:r>
              <a:rPr lang="pt-PT" sz="7200" dirty="0" smtClean="0"/>
              <a:t/>
            </a:r>
            <a:br>
              <a:rPr lang="pt-PT" sz="7200" dirty="0" smtClean="0"/>
            </a:br>
            <a:r>
              <a:rPr lang="pt-PT" sz="7200" dirty="0" smtClean="0">
                <a:solidFill>
                  <a:srgbClr val="252525"/>
                </a:solidFill>
                <a:effectLst/>
                <a:latin typeface="Arial"/>
              </a:rPr>
              <a:t>Islândia</a:t>
            </a:r>
            <a:br>
              <a:rPr lang="pt-PT" sz="7200" dirty="0" smtClean="0">
                <a:solidFill>
                  <a:srgbClr val="252525"/>
                </a:solidFill>
                <a:effectLst/>
                <a:latin typeface="Arial"/>
              </a:rPr>
            </a:br>
            <a:r>
              <a:rPr lang="pt-PT" sz="7200" i="1" dirty="0" err="1" smtClean="0">
                <a:solidFill>
                  <a:srgbClr val="252525"/>
                </a:solidFill>
                <a:effectLst/>
                <a:latin typeface="Arial"/>
              </a:rPr>
              <a:t>Ísland</a:t>
            </a:r>
            <a:endParaRPr lang="pt-PT" sz="7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5536" y="551723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Joana Silva </a:t>
            </a:r>
          </a:p>
          <a:p>
            <a:r>
              <a:rPr lang="pt-PT" dirty="0" smtClean="0"/>
              <a:t>Nº16 6º8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751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3315823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pt-PT" dirty="0" smtClean="0"/>
              <a:t> </a:t>
            </a:r>
          </a:p>
          <a:p>
            <a:r>
              <a:rPr lang="pt-PT" dirty="0" smtClean="0"/>
              <a:t> A </a:t>
            </a:r>
            <a:r>
              <a:rPr lang="pt-PT" dirty="0"/>
              <a:t>Islândia possui as mais diversas </a:t>
            </a:r>
            <a:r>
              <a:rPr lang="pt-PT" dirty="0" err="1"/>
              <a:t>atrações</a:t>
            </a:r>
            <a:r>
              <a:rPr lang="pt-PT" dirty="0"/>
              <a:t> turísticas. As características naturais, principalmente as mais peculiares como os </a:t>
            </a:r>
            <a:r>
              <a:rPr lang="pt-PT" dirty="0" err="1"/>
              <a:t>gêiseres</a:t>
            </a:r>
            <a:r>
              <a:rPr lang="pt-PT" dirty="0"/>
              <a:t>, as piscinas quentes de lama e os glaciares, atraem muitos visitantes para o país. Uma das principais </a:t>
            </a:r>
            <a:r>
              <a:rPr lang="pt-PT" dirty="0" err="1"/>
              <a:t>atrações</a:t>
            </a:r>
            <a:r>
              <a:rPr lang="pt-PT" dirty="0"/>
              <a:t> é a Lagoa Azul ,</a:t>
            </a:r>
            <a:r>
              <a:rPr lang="pt-PT" dirty="0" smtClean="0"/>
              <a:t>famosa </a:t>
            </a:r>
            <a:r>
              <a:rPr lang="pt-PT" dirty="0"/>
              <a:t>principalmente pelas suas propriedades terapêuticas. Sendo o país com a menor densidade populacional da Europa, o cenário natural se encontra bastante conservado, o que atrai, além dos turistas, muitos fotógrafos e </a:t>
            </a:r>
            <a:r>
              <a:rPr lang="pt-PT" dirty="0" smtClean="0"/>
              <a:t>artistas. </a:t>
            </a:r>
            <a:r>
              <a:rPr lang="pt-PT" dirty="0"/>
              <a:t>Na Islândia, estão dois patrimônios mundiais declarados pela UNESCO, o primeiro deles é o parque nacional de </a:t>
            </a:r>
            <a:r>
              <a:rPr lang="pt-PT" dirty="0" err="1"/>
              <a:t>Þingvellir</a:t>
            </a:r>
            <a:r>
              <a:rPr lang="pt-PT" dirty="0"/>
              <a:t> ,</a:t>
            </a:r>
            <a:r>
              <a:rPr lang="pt-PT" dirty="0" smtClean="0"/>
              <a:t>notório </a:t>
            </a:r>
            <a:r>
              <a:rPr lang="pt-PT" dirty="0"/>
              <a:t>porque no local funcionou o parlamento do país a céu aberto até 1768; o segundo é a ilha de </a:t>
            </a:r>
            <a:r>
              <a:rPr lang="pt-PT" dirty="0" err="1"/>
              <a:t>Surtsey</a:t>
            </a:r>
            <a:r>
              <a:rPr lang="pt-PT" dirty="0"/>
              <a:t>, que surgiu na década de 1960 a partir de uma erupção vulcânica, e permaneceu intocada desde </a:t>
            </a:r>
            <a:r>
              <a:rPr lang="pt-PT" dirty="0" smtClean="0"/>
              <a:t>então</a:t>
            </a:r>
            <a:r>
              <a:rPr lang="pt-PT" dirty="0"/>
              <a:t>. Eles vêm principalmente dos países nórdicos, da Europa central e meridional e do Reino Unido.</a:t>
            </a:r>
          </a:p>
          <a:p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Turismo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91621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31760" y="0"/>
            <a:ext cx="2844096" cy="836712"/>
          </a:xfrm>
        </p:spPr>
        <p:txBody>
          <a:bodyPr>
            <a:normAutofit/>
          </a:bodyPr>
          <a:lstStyle/>
          <a:p>
            <a:r>
              <a:rPr lang="pt-PT" dirty="0" smtClean="0"/>
              <a:t>Turismo</a:t>
            </a:r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73" y="1027717"/>
            <a:ext cx="316151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2" y="3645024"/>
            <a:ext cx="3155586" cy="210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48267"/>
            <a:ext cx="3255322" cy="224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3141737" cy="209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298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Joana Silva nº16 6º8</a:t>
            </a:r>
          </a:p>
          <a:p>
            <a:r>
              <a:rPr lang="pt-PT" dirty="0" err="1" smtClean="0"/>
              <a:t>Wikipedia</a:t>
            </a:r>
            <a:r>
              <a:rPr lang="pt-PT" dirty="0" smtClean="0"/>
              <a:t> </a:t>
            </a:r>
          </a:p>
          <a:p>
            <a:r>
              <a:rPr lang="pt-PT" dirty="0" smtClean="0"/>
              <a:t>Google imagens 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Bibliografia </a:t>
            </a:r>
            <a:endParaRPr lang="pt-PT" dirty="0"/>
          </a:p>
        </p:txBody>
      </p:sp>
      <p:pic>
        <p:nvPicPr>
          <p:cNvPr id="1026" name="Picture 2" descr="https://static.maximumwallhd.com/pt/wallpapers/mundo/39213-white-blue-flag-iceland-nordic-countries-red-300x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81171"/>
            <a:ext cx="5112568" cy="318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461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1481329"/>
            <a:ext cx="8291264" cy="2307712"/>
          </a:xfrm>
        </p:spPr>
        <p:txBody>
          <a:bodyPr>
            <a:noAutofit/>
          </a:bodyPr>
          <a:lstStyle/>
          <a:p>
            <a:pPr>
              <a:buSzPct val="69000"/>
              <a:buFont typeface="Wingdings 3" pitchFamily="18" charset="2"/>
              <a:buChar char=""/>
            </a:pPr>
            <a:r>
              <a:rPr lang="pt-PT" sz="2000" dirty="0"/>
              <a:t>I</a:t>
            </a:r>
            <a:r>
              <a:rPr lang="pt-PT" sz="2000" dirty="0" smtClean="0"/>
              <a:t>slândia é </a:t>
            </a:r>
            <a:r>
              <a:rPr lang="pt-PT" sz="2000" dirty="0"/>
              <a:t>um país nórdico insular europeu situado no Oceano Atlântico Norte</a:t>
            </a:r>
            <a:r>
              <a:rPr lang="pt-PT" sz="2000" dirty="0" smtClean="0"/>
              <a:t>. </a:t>
            </a:r>
            <a:r>
              <a:rPr lang="pt-PT" sz="2000" dirty="0"/>
              <a:t>O seu território abrange a ilha </a:t>
            </a:r>
            <a:r>
              <a:rPr lang="pt-PT" sz="2000" dirty="0" err="1" smtClean="0"/>
              <a:t>homônima</a:t>
            </a:r>
            <a:r>
              <a:rPr lang="pt-PT" sz="2000" dirty="0" smtClean="0"/>
              <a:t> </a:t>
            </a:r>
            <a:r>
              <a:rPr lang="pt-PT" sz="2000" dirty="0"/>
              <a:t>e algumas pequenas ilhas no oceano Atlântico, localizadas entre a Europa continental e a </a:t>
            </a:r>
            <a:r>
              <a:rPr lang="pt-PT" sz="2000" dirty="0" smtClean="0"/>
              <a:t>Gronelândia</a:t>
            </a:r>
            <a:r>
              <a:rPr lang="pt-PT" sz="2000" dirty="0"/>
              <a:t>. O país conta com uma população de quase 320 mil habitantes em uma área de cerca de 103 mil </a:t>
            </a:r>
            <a:r>
              <a:rPr lang="pt-PT" sz="2000" dirty="0" err="1"/>
              <a:t>quilômetros</a:t>
            </a:r>
            <a:r>
              <a:rPr lang="pt-PT" sz="2000" dirty="0"/>
              <a:t> quadrados</a:t>
            </a:r>
            <a:r>
              <a:rPr lang="pt-PT" sz="2000" dirty="0" smtClean="0"/>
              <a:t>. </a:t>
            </a:r>
            <a:r>
              <a:rPr lang="pt-PT" sz="2000" dirty="0"/>
              <a:t>A sua capital e maior cidade é </a:t>
            </a:r>
            <a:r>
              <a:rPr lang="pt-PT" sz="2000" dirty="0" smtClean="0"/>
              <a:t>Reiquiavique.</a:t>
            </a:r>
            <a:endParaRPr lang="pt-PT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Localiza-se </a:t>
            </a:r>
            <a:endParaRPr lang="pt-PT" dirty="0"/>
          </a:p>
        </p:txBody>
      </p:sp>
      <p:pic>
        <p:nvPicPr>
          <p:cNvPr id="1026" name="Picture 2" descr="http://www.aporrea.org/imagenes/2009/04/islan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2807965" cy="280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314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395536" y="1481329"/>
            <a:ext cx="8291264" cy="2523736"/>
          </a:xfrm>
        </p:spPr>
        <p:txBody>
          <a:bodyPr>
            <a:normAutofit/>
          </a:bodyPr>
          <a:lstStyle/>
          <a:p>
            <a:r>
              <a:rPr lang="pt-PT" dirty="0"/>
              <a:t> </a:t>
            </a:r>
            <a:r>
              <a:rPr lang="pt-PT" sz="1800" dirty="0"/>
              <a:t>Islândia possui um relevo bastante acidentado cheio de montanhas localizadas em uma espécie de planalto com altitude média em torno de 500 metros. </a:t>
            </a:r>
            <a:r>
              <a:rPr lang="pt-PT" sz="1800" dirty="0" smtClean="0"/>
              <a:t>Existem </a:t>
            </a:r>
            <a:r>
              <a:rPr lang="pt-PT" sz="1800" dirty="0"/>
              <a:t>diversos glaciares na ilha, que cobrem cerca de onze por cento da superfície do país. O maior e mais conhecido é o </a:t>
            </a:r>
            <a:r>
              <a:rPr lang="pt-PT" sz="1800" dirty="0" err="1" smtClean="0"/>
              <a:t>Vatnajökull</a:t>
            </a:r>
            <a:r>
              <a:rPr lang="pt-PT" sz="1800" dirty="0" smtClean="0"/>
              <a:t> com </a:t>
            </a:r>
            <a:r>
              <a:rPr lang="pt-PT" sz="1800" dirty="0"/>
              <a:t>mais de oito mil </a:t>
            </a:r>
            <a:r>
              <a:rPr lang="pt-PT" sz="1800" dirty="0" err="1"/>
              <a:t>quilômetros</a:t>
            </a:r>
            <a:r>
              <a:rPr lang="pt-PT" sz="1800" dirty="0"/>
              <a:t> quadrados. Nos últimos anos, a área desses glaciares tem diminuído significativamente, e essa redução é atribuída ao aquecimento global</a:t>
            </a:r>
            <a:r>
              <a:rPr lang="pt-PT" sz="1800" dirty="0" smtClean="0"/>
              <a:t>.</a:t>
            </a:r>
            <a:endParaRPr lang="pt-PT" sz="1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Natureza …</a:t>
            </a:r>
            <a:endParaRPr lang="pt-PT" dirty="0"/>
          </a:p>
        </p:txBody>
      </p:sp>
      <p:pic>
        <p:nvPicPr>
          <p:cNvPr id="2050" name="Picture 2" descr="http://www.viajarred.net/images/id_98_los-glaciares-de-isla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035" y="3789040"/>
            <a:ext cx="4762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640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0" y="260648"/>
            <a:ext cx="38100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34" y="3501008"/>
            <a:ext cx="3600400" cy="235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937" y="260648"/>
            <a:ext cx="3488008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2983" r="4704" b="5844"/>
          <a:stretch/>
        </p:blipFill>
        <p:spPr bwMode="auto">
          <a:xfrm>
            <a:off x="5043553" y="3601894"/>
            <a:ext cx="3638400" cy="215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/>
          <a:lstStyle/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pPr marL="109728" indent="0">
              <a:buNone/>
            </a:pPr>
            <a:r>
              <a:rPr lang="pt-PT" sz="4800" dirty="0" smtClean="0">
                <a:solidFill>
                  <a:srgbClr val="92D050"/>
                </a:solidFill>
              </a:rPr>
              <a:t>litoral  </a:t>
            </a:r>
            <a:r>
              <a:rPr lang="pt-PT" sz="4800" dirty="0" smtClean="0"/>
              <a:t>              </a:t>
            </a:r>
            <a:r>
              <a:rPr lang="pt-PT" sz="4800" dirty="0" smtClean="0">
                <a:solidFill>
                  <a:srgbClr val="00B0F0"/>
                </a:solidFill>
              </a:rPr>
              <a:t>interior</a:t>
            </a:r>
            <a:r>
              <a:rPr lang="pt-PT" sz="4800" dirty="0" smtClean="0"/>
              <a:t> </a:t>
            </a:r>
            <a:r>
              <a:rPr lang="pt-PT" dirty="0" smtClean="0"/>
              <a:t>                                                                                                                               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15311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1512168"/>
          </a:xfrm>
        </p:spPr>
        <p:txBody>
          <a:bodyPr>
            <a:normAutofit/>
          </a:bodyPr>
          <a:lstStyle/>
          <a:p>
            <a:r>
              <a:rPr lang="pt-PT" sz="1800" dirty="0"/>
              <a:t>O clima da costa da Islândia possui </a:t>
            </a:r>
            <a:r>
              <a:rPr lang="pt-PT" sz="1800" dirty="0" err="1"/>
              <a:t>verões</a:t>
            </a:r>
            <a:r>
              <a:rPr lang="pt-PT" sz="1800" dirty="0"/>
              <a:t> frescos e curtos e </a:t>
            </a:r>
            <a:r>
              <a:rPr lang="pt-PT" sz="1800" dirty="0" err="1"/>
              <a:t>invernos</a:t>
            </a:r>
            <a:r>
              <a:rPr lang="pt-PT" sz="1800" dirty="0"/>
              <a:t> suaves com temperaturas que não descem abaixo dos 3°C. As temperaturas no país são relativamente amenas se comparadas com as de outras regiões na mesma latitude.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Clima </a:t>
            </a: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469" y="2996952"/>
            <a:ext cx="365683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thumbs.dreamstime.com/t/paisagem-c%C3%AAnico-do-fiorde-em-isl%C3%A2ndia-3169235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8" r="16178"/>
          <a:stretch/>
        </p:blipFill>
        <p:spPr bwMode="auto">
          <a:xfrm>
            <a:off x="539552" y="3012039"/>
            <a:ext cx="3924146" cy="261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063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1481329"/>
            <a:ext cx="8147248" cy="3171808"/>
          </a:xfrm>
        </p:spPr>
        <p:txBody>
          <a:bodyPr>
            <a:normAutofit lnSpcReduction="10000"/>
          </a:bodyPr>
          <a:lstStyle/>
          <a:p>
            <a:r>
              <a:rPr lang="pt-PT" sz="1800" dirty="0"/>
              <a:t>A principal religião islandesa é o Luteranismo</a:t>
            </a:r>
            <a:r>
              <a:rPr lang="pt-PT" sz="1800" dirty="0" smtClean="0"/>
              <a:t>,, </a:t>
            </a:r>
            <a:r>
              <a:rPr lang="pt-PT" sz="1800" dirty="0"/>
              <a:t>cuja principal instituição no país é a Igreja Nacional da Islândia. Apesar dessa igreja ter ligações com o Estado, existe no país uma completa liberdade para todos os credos, sem discriminação. Toda a Islândia constitui uma única diocese que, por sua vez, é dividida em 281 paróquias, lideradas pelo bispo que reside na capital do país. Cerca de 87% da população pertencem a esta igreja, enquanto outros quatro por cento frequentam outras três igrejas </a:t>
            </a:r>
            <a:r>
              <a:rPr lang="pt-PT" sz="1800" dirty="0" smtClean="0"/>
              <a:t>luteranas. </a:t>
            </a:r>
            <a:r>
              <a:rPr lang="pt-PT" sz="1800" dirty="0"/>
              <a:t>Outros quatro por cento pertencem a outras igrejas </a:t>
            </a:r>
            <a:r>
              <a:rPr lang="pt-PT" sz="1800" dirty="0" smtClean="0"/>
              <a:t>cristãs. </a:t>
            </a:r>
            <a:r>
              <a:rPr lang="pt-PT" sz="1800" dirty="0"/>
              <a:t>Outros grupos religiosos possuem menor representação, tal como os budistas, muçulmanos e membros da fé </a:t>
            </a:r>
            <a:r>
              <a:rPr lang="pt-PT" sz="1800" dirty="0" err="1"/>
              <a:t>bahá'í</a:t>
            </a:r>
            <a:r>
              <a:rPr lang="pt-PT" sz="1800" dirty="0"/>
              <a:t>, porém, em conjunto, esses grupos possuem menos de quinhentos seguidores em todo o país.</a:t>
            </a:r>
          </a:p>
          <a:p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                  </a:t>
            </a:r>
            <a:r>
              <a:rPr lang="pt-PT" dirty="0" smtClean="0"/>
              <a:t>Religião  </a:t>
            </a:r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" t="10462" r="9880" b="-509"/>
          <a:stretch/>
        </p:blipFill>
        <p:spPr bwMode="auto">
          <a:xfrm>
            <a:off x="5508104" y="4519942"/>
            <a:ext cx="3505485" cy="215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0534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1800" dirty="0"/>
              <a:t>A língua oficial da Islândia é o islandês um idioma descendente da língua nórdica antiga que, por sua vez, é uma das línguas germânicas. Quando a Islândia foi colonizada, os principais habitantes vieram da Noruega e, portanto, falavam a mesma língua. No entanto, por volta do século XIV, a língua norueguesa evoluiu. Os islandeses porém não acompanharam essa evolução, entre outros motivos, devido à rica literatura da </a:t>
            </a:r>
            <a:r>
              <a:rPr lang="pt-PT" sz="1800" dirty="0" smtClean="0"/>
              <a:t>época. </a:t>
            </a:r>
            <a:r>
              <a:rPr lang="pt-PT" sz="1800" dirty="0"/>
              <a:t>Essa política de preservação da língua ganhou importância a partir do século XVII e no século seguinte passou a ser uma política oficial do país.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Idiomas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92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1481329"/>
            <a:ext cx="8435280" cy="2307712"/>
          </a:xfrm>
        </p:spPr>
        <p:txBody>
          <a:bodyPr>
            <a:normAutofit/>
          </a:bodyPr>
          <a:lstStyle/>
          <a:p>
            <a:r>
              <a:rPr lang="pt-PT" sz="1800" dirty="0"/>
              <a:t>A Islândia é uma república democrática representativa parlamentar independente que possui um sistema multipartidário. O poder judiciário é independente dos poderes executivo e legislativo. A Constituição da Islândia é muito similar à Constituição dinamarquesa e alguns artigos foram, inclusive, copiados e traduzidos para o islandês. </a:t>
            </a:r>
            <a:r>
              <a:rPr lang="pt-PT" sz="1800" dirty="0" smtClean="0"/>
              <a:t>O </a:t>
            </a:r>
            <a:r>
              <a:rPr lang="pt-PT" sz="1800" dirty="0"/>
              <a:t>parlamento islandês é um dos mais antigos da Europa, criado no ano de 930 </a:t>
            </a:r>
            <a:r>
              <a:rPr lang="pt-PT" sz="1800" dirty="0" smtClean="0"/>
              <a:t>e  atualmente </a:t>
            </a:r>
            <a:r>
              <a:rPr lang="pt-PT" sz="1800" dirty="0"/>
              <a:t>composto por 63 delegados. </a:t>
            </a:r>
            <a:endParaRPr lang="pt-PT" sz="11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                   </a:t>
            </a:r>
            <a:r>
              <a:rPr lang="pt-PT" dirty="0" smtClean="0"/>
              <a:t>Política </a:t>
            </a:r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30" y="3789040"/>
            <a:ext cx="3908656" cy="197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71" y="3789040"/>
            <a:ext cx="3100290" cy="205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171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337972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PT" sz="1100" dirty="0"/>
              <a:t> </a:t>
            </a:r>
            <a:r>
              <a:rPr lang="pt-PT" sz="1500" dirty="0"/>
              <a:t>C</a:t>
            </a:r>
            <a:r>
              <a:rPr lang="pt-PT" sz="1500" dirty="0" smtClean="0"/>
              <a:t>ulinária </a:t>
            </a:r>
            <a:r>
              <a:rPr lang="pt-PT" sz="1500" dirty="0"/>
              <a:t>islandesa é conhecida pela utilização de produtos frescos, livres de agrotóxicos e de outras substâncias químicas. Seus peixes são renomados pela pesca responsável e pelos elevados padrões de qualidade. </a:t>
            </a:r>
          </a:p>
          <a:p>
            <a:pPr>
              <a:lnSpc>
                <a:spcPct val="90000"/>
              </a:lnSpc>
            </a:pPr>
            <a:r>
              <a:rPr lang="pt-PT" sz="1500" dirty="0"/>
              <a:t>Dentre alguns produtos populares no país se destacam a carne de cordeiro, famosa por ser macia e saborosa, e o </a:t>
            </a:r>
            <a:r>
              <a:rPr lang="pt-PT" sz="1500" dirty="0" err="1"/>
              <a:t>Skyr</a:t>
            </a:r>
            <a:r>
              <a:rPr lang="pt-PT" sz="1500" dirty="0"/>
              <a:t>, um laticínio parecido com iogurte</a:t>
            </a:r>
            <a:r>
              <a:rPr lang="pt-PT" sz="1500" dirty="0" smtClean="0"/>
              <a:t>. </a:t>
            </a:r>
            <a:r>
              <a:rPr lang="pt-PT" sz="1500" dirty="0"/>
              <a:t>Como em diversos outros países, lanches rápidos se tornaram populares na Islândia e um dos pratos mais populares e baratos é o </a:t>
            </a:r>
            <a:r>
              <a:rPr lang="pt-PT" sz="1500" dirty="0" err="1"/>
              <a:t>pylsa</a:t>
            </a:r>
            <a:r>
              <a:rPr lang="pt-PT" sz="1500" dirty="0"/>
              <a:t>, uma espécie de cachorro quente. Alguns alimentos peculiares islandeses incluem salsichas feitas com fígado e sangue de carneiro e peixes desidratados que são usados em refeições </a:t>
            </a:r>
            <a:r>
              <a:rPr lang="pt-PT" sz="1500" dirty="0" smtClean="0"/>
              <a:t>leves. Em um certo período do ano, chamado de </a:t>
            </a:r>
            <a:r>
              <a:rPr lang="pt-PT" sz="1500" dirty="0" err="1" smtClean="0"/>
              <a:t>Þorrablót</a:t>
            </a:r>
            <a:r>
              <a:rPr lang="pt-PT" sz="1500" dirty="0" smtClean="0"/>
              <a:t> (lê-se </a:t>
            </a:r>
            <a:r>
              <a:rPr lang="pt-PT" sz="1500" dirty="0" err="1" smtClean="0"/>
              <a:t>thorrablot</a:t>
            </a:r>
            <a:r>
              <a:rPr lang="pt-PT" sz="1500" dirty="0" smtClean="0"/>
              <a:t>) entre janeiro e fevereiro, é tradição o consumo de alimentos que os antigos islandeses comiam. </a:t>
            </a:r>
            <a:r>
              <a:rPr lang="pt-PT" sz="1500" dirty="0"/>
              <a:t>Essa comida, chamada </a:t>
            </a:r>
            <a:r>
              <a:rPr lang="pt-PT" sz="1500" dirty="0" err="1"/>
              <a:t>Þorramatur</a:t>
            </a:r>
            <a:r>
              <a:rPr lang="pt-PT" sz="1500" dirty="0"/>
              <a:t> possui diversos ingredientes de origem animal, como cabeça de ovelha chamuscada, cordeiro defumado, chouriço de fígado e várias carnes curadas, como </a:t>
            </a:r>
            <a:r>
              <a:rPr lang="pt-PT" sz="1500" dirty="0" smtClean="0"/>
              <a:t>testículos </a:t>
            </a:r>
            <a:r>
              <a:rPr lang="pt-PT" sz="1500" dirty="0"/>
              <a:t>de carneiro, peito de cordeiro e nadadeiras de focas.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                   Comida</a:t>
            </a:r>
            <a:br>
              <a:rPr lang="pt-PT" dirty="0" smtClean="0"/>
            </a:br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3096"/>
            <a:ext cx="3647425" cy="242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523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fluênci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onfluê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</TotalTime>
  <Words>894</Words>
  <Application>Microsoft Office PowerPoint</Application>
  <PresentationFormat>Apresentação no Ecrã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3" baseType="lpstr">
      <vt:lpstr>Confluência</vt:lpstr>
      <vt:lpstr> Islândia Ísland</vt:lpstr>
      <vt:lpstr>Localiza-se </vt:lpstr>
      <vt:lpstr>Natureza …</vt:lpstr>
      <vt:lpstr>Apresentação do PowerPoint</vt:lpstr>
      <vt:lpstr>Clima </vt:lpstr>
      <vt:lpstr>                  Religião  </vt:lpstr>
      <vt:lpstr>Idiomas </vt:lpstr>
      <vt:lpstr>                   Política </vt:lpstr>
      <vt:lpstr>                   Comida </vt:lpstr>
      <vt:lpstr>Turismo </vt:lpstr>
      <vt:lpstr>Turismo</vt:lpstr>
      <vt:lpstr>Bibliografia 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Islândia Ísland</dc:title>
  <dc:creator>Utilizador</dc:creator>
  <cp:lastModifiedBy>Utilizador</cp:lastModifiedBy>
  <cp:revision>11</cp:revision>
  <dcterms:created xsi:type="dcterms:W3CDTF">2015-02-23T13:49:18Z</dcterms:created>
  <dcterms:modified xsi:type="dcterms:W3CDTF">2015-04-15T15:02:52Z</dcterms:modified>
</cp:coreProperties>
</file>