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1" r:id="rId29"/>
    <p:sldId id="287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99" d="100"/>
          <a:sy n="99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3B2FD-6DA6-4A95-B69A-BFE767E46AB2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4594-9909-497F-90EE-E86F6D53ED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488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4594-9909-497F-90EE-E86F6D53ED79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019A63-DEBC-492C-A3DF-BA697A0D5514}" type="datetimeFigureOut">
              <a:rPr lang="pt-PT" smtClean="0"/>
              <a:pPr/>
              <a:t>21-11-2016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B41443B-66C9-49CC-8CEB-C4C12B2572F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rasha.com.br/comunidades-da-diaspora-1/a-sinagoga-de-szeged.html" TargetMode="External"/><Relationship Id="rId3" Type="http://schemas.openxmlformats.org/officeDocument/2006/relationships/hyperlink" Target="https://pt.wikipedia.org/wiki/Hungria" TargetMode="External"/><Relationship Id="rId7" Type="http://schemas.openxmlformats.org/officeDocument/2006/relationships/hyperlink" Target="https://lugaresinesqueciveis.wordpress.com/2012/08/03/bastiao-dos-pescadores-budapeste/" TargetMode="External"/><Relationship Id="rId2" Type="http://schemas.openxmlformats.org/officeDocument/2006/relationships/hyperlink" Target="https://pt.wikipedia.org/wiki/Himnus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Ponte_Sz%C3%A9chenyi_L%C3%A1nch%C3%ADd" TargetMode="External"/><Relationship Id="rId11" Type="http://schemas.openxmlformats.org/officeDocument/2006/relationships/hyperlink" Target="https://www.google.pt/webhp?sourceid=chrome-instant&amp;ion=1&amp;espv=2&amp;ie=UTF-8" TargetMode="External"/><Relationship Id="rId5" Type="http://schemas.openxmlformats.org/officeDocument/2006/relationships/hyperlink" Target="http://www.iberostar.com/pt/hoteis/hungria/pages/gastronomia" TargetMode="External"/><Relationship Id="rId10" Type="http://schemas.openxmlformats.org/officeDocument/2006/relationships/hyperlink" Target="https://en.wikipedia.org/wiki/Andrea_Rost" TargetMode="External"/><Relationship Id="rId4" Type="http://schemas.openxmlformats.org/officeDocument/2006/relationships/hyperlink" Target="http://www.iberostar.com/pt/hoteis/hungria/pages/cultura" TargetMode="External"/><Relationship Id="rId9" Type="http://schemas.openxmlformats.org/officeDocument/2006/relationships/hyperlink" Target="https://www.google.pt/search?q=zolt%C3%A1n+kocsis&amp;espv=2&amp;biw=1440&amp;bih=755&amp;source=lnms&amp;sa=X&amp;ved=0ahUKEwilp4X2i_fLAhWGtRQKHZxhC5IQ_AUIBigA&amp;dpr=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470025"/>
          </a:xfrm>
        </p:spPr>
        <p:txBody>
          <a:bodyPr>
            <a:normAutofit/>
          </a:bodyPr>
          <a:lstStyle/>
          <a:p>
            <a:r>
              <a:rPr lang="pt-PT" sz="5400" dirty="0" smtClean="0"/>
              <a:t>Hungria</a:t>
            </a:r>
            <a:endParaRPr lang="pt-PT" sz="5400" dirty="0"/>
          </a:p>
        </p:txBody>
      </p:sp>
      <p:pic>
        <p:nvPicPr>
          <p:cNvPr id="4" name="Imagem 3" descr="hung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7889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71800" y="2708920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/>
              <a:t>Hungria</a:t>
            </a:r>
            <a:endParaRPr lang="pt-PT" sz="8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027003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Trabalho realizado por:</a:t>
            </a:r>
          </a:p>
          <a:p>
            <a:r>
              <a:rPr lang="pt-PT" sz="2400" dirty="0" err="1" smtClean="0">
                <a:solidFill>
                  <a:schemeClr val="bg1"/>
                </a:solidFill>
              </a:rPr>
              <a:t>MªBeatriz</a:t>
            </a:r>
            <a:r>
              <a:rPr lang="pt-PT" sz="2400" dirty="0" smtClean="0">
                <a:solidFill>
                  <a:schemeClr val="bg1"/>
                </a:solidFill>
              </a:rPr>
              <a:t> Gomes</a:t>
            </a:r>
            <a:r>
              <a:rPr lang="pt-PT" sz="2400" smtClean="0">
                <a:solidFill>
                  <a:schemeClr val="bg1"/>
                </a:solidFill>
              </a:rPr>
              <a:t>, </a:t>
            </a:r>
            <a:r>
              <a:rPr lang="pt-PT" sz="2400" smtClean="0">
                <a:solidFill>
                  <a:schemeClr val="bg1"/>
                </a:solidFill>
              </a:rPr>
              <a:t>Nº17, </a:t>
            </a:r>
            <a:r>
              <a:rPr lang="pt-PT" sz="2400" dirty="0">
                <a:solidFill>
                  <a:schemeClr val="bg1"/>
                </a:solidFill>
              </a:rPr>
              <a:t>8</a:t>
            </a:r>
            <a:r>
              <a:rPr lang="pt-PT" sz="2400" smtClean="0">
                <a:solidFill>
                  <a:schemeClr val="bg1"/>
                </a:solidFill>
              </a:rPr>
              <a:t>º1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Festas nacionais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Junho - Carnaval de Budapeste</a:t>
            </a:r>
          </a:p>
          <a:p>
            <a:pPr>
              <a:buNone/>
            </a:pPr>
            <a:r>
              <a:rPr lang="pt-PT" sz="2800" b="1" dirty="0" smtClean="0"/>
              <a:t>	</a:t>
            </a:r>
            <a:r>
              <a:rPr lang="pt-PT" sz="3200" b="1" dirty="0" smtClean="0"/>
              <a:t>	</a:t>
            </a:r>
            <a:r>
              <a:rPr lang="pt-PT" sz="2400" dirty="0" smtClean="0"/>
              <a:t>A cidade de Budapeste celebra o seu Carnaval com desfiles de carros e grandes festas de ambiente muito especial. Entres os mais significativos destacam-se o carnaval de </a:t>
            </a:r>
            <a:r>
              <a:rPr lang="pt-PT" sz="2400" dirty="0" err="1" smtClean="0"/>
              <a:t>Busójáras</a:t>
            </a:r>
            <a:r>
              <a:rPr lang="pt-PT" sz="2400" dirty="0" smtClean="0"/>
              <a:t>, em </a:t>
            </a:r>
            <a:r>
              <a:rPr lang="pt-PT" sz="2400" dirty="0" err="1" smtClean="0"/>
              <a:t>Mohács</a:t>
            </a:r>
            <a:r>
              <a:rPr lang="pt-PT" sz="2400" dirty="0" smtClean="0"/>
              <a:t> (a uns 200 quilómetros de Budapeste, na zona de </a:t>
            </a:r>
            <a:r>
              <a:rPr lang="pt-PT" sz="2400" dirty="0" err="1" smtClean="0"/>
              <a:t>Baranya</a:t>
            </a:r>
            <a:r>
              <a:rPr lang="pt-PT" sz="2400" dirty="0" smtClean="0"/>
              <a:t>) e em </a:t>
            </a:r>
            <a:r>
              <a:rPr lang="pt-PT" sz="2400" dirty="0" err="1" smtClean="0"/>
              <a:t>Gyula</a:t>
            </a:r>
            <a:r>
              <a:rPr lang="pt-PT" sz="2400" dirty="0" smtClean="0"/>
              <a:t>, uma das cidades com mais beleza arquitetónica da Hungria.</a:t>
            </a:r>
          </a:p>
          <a:p>
            <a:pPr>
              <a:buNone/>
            </a:pPr>
            <a:endParaRPr lang="pt-PT" sz="2800" b="1" dirty="0"/>
          </a:p>
        </p:txBody>
      </p:sp>
      <p:pic>
        <p:nvPicPr>
          <p:cNvPr id="4" name="Imagem 3" descr="Danube-carnival-Budapest-0321140668C211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149080"/>
            <a:ext cx="325562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Festas nacionais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20 de Agosto - Dia da Constituição húngara e de Santo Estêvão</a:t>
            </a:r>
          </a:p>
          <a:p>
            <a:pPr>
              <a:buNone/>
            </a:pPr>
            <a:r>
              <a:rPr lang="pt-PT" sz="2800" b="1" dirty="0" smtClean="0"/>
              <a:t>		</a:t>
            </a:r>
            <a:r>
              <a:rPr lang="pt-PT" sz="2400" dirty="0" smtClean="0"/>
              <a:t>Esta festa a nível nacional é dedicada ao rei Santo Estêvão I, considerado o fundador da Hungria.</a:t>
            </a:r>
            <a:endParaRPr lang="pt-PT" sz="2800" b="1" dirty="0"/>
          </a:p>
        </p:txBody>
      </p:sp>
      <p:pic>
        <p:nvPicPr>
          <p:cNvPr id="4" name="Imagem 3" descr="120121 manif apoyo Orban 19, Budap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501008"/>
            <a:ext cx="4342650" cy="2726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Festas nacionais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Terceira semana de Agosto - Semana do Carnaval das Flores de Debrecen</a:t>
            </a:r>
          </a:p>
          <a:p>
            <a:pPr>
              <a:buNone/>
            </a:pPr>
            <a:r>
              <a:rPr lang="pt-PT" sz="2800" b="1" dirty="0" smtClean="0"/>
              <a:t>		</a:t>
            </a:r>
            <a:r>
              <a:rPr lang="pt-PT" sz="2400" dirty="0" smtClean="0"/>
              <a:t>Os coloridos desfiles que albergam o festival de Debrecen (antiga capital da Hungria e a segunda mais povoada dos país)  constituem um dos eventos turísticos mais atraentes da Hungria. </a:t>
            </a:r>
            <a:endParaRPr lang="pt-PT" sz="2400" b="1" dirty="0"/>
          </a:p>
        </p:txBody>
      </p:sp>
      <p:pic>
        <p:nvPicPr>
          <p:cNvPr id="4" name="Imagem 3" descr="debrecen-flower-carnival-national-holiday-celebrations-th-august-33057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645024"/>
            <a:ext cx="3206621" cy="2672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Festas nacionais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/>
          <a:lstStyle/>
          <a:p>
            <a:pPr fontAlgn="base"/>
            <a:r>
              <a:rPr lang="pt-PT" sz="2800" b="1" dirty="0" smtClean="0"/>
              <a:t>23 de Outubro - Dia da República da Hungria</a:t>
            </a:r>
            <a:endParaRPr lang="pt-PT" dirty="0" smtClean="0"/>
          </a:p>
          <a:p>
            <a:pPr fontAlgn="base">
              <a:buNone/>
            </a:pPr>
            <a:r>
              <a:rPr lang="pt-PT" dirty="0" smtClean="0"/>
              <a:t>		</a:t>
            </a:r>
            <a:r>
              <a:rPr lang="pt-PT" sz="2400" dirty="0" smtClean="0"/>
              <a:t>Os húngaros comemoram o aniversário da revolta popular contra o governo pró-estalinista (1956) e a proclamação da República da Hungria (1989).</a:t>
            </a:r>
            <a:endParaRPr lang="pt-PT" sz="2800" dirty="0" smtClean="0"/>
          </a:p>
        </p:txBody>
      </p:sp>
      <p:pic>
        <p:nvPicPr>
          <p:cNvPr id="4" name="Imagem 3" descr="IMG_5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84984"/>
            <a:ext cx="3697086" cy="2460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Gastronomia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Salame de </a:t>
            </a:r>
            <a:r>
              <a:rPr lang="pt-PT" sz="2800" b="1" dirty="0" err="1" smtClean="0"/>
              <a:t>Szeged</a:t>
            </a:r>
            <a:endParaRPr lang="pt-PT" sz="2800" b="1" dirty="0" smtClean="0"/>
          </a:p>
          <a:p>
            <a:pPr>
              <a:buNone/>
            </a:pPr>
            <a:r>
              <a:rPr lang="pt-PT" sz="2800" b="1" dirty="0" smtClean="0"/>
              <a:t>		</a:t>
            </a:r>
            <a:r>
              <a:rPr lang="pt-PT" sz="2400" dirty="0" smtClean="0"/>
              <a:t>O salame feito na região de </a:t>
            </a:r>
            <a:r>
              <a:rPr lang="pt-PT" sz="2400" dirty="0" err="1" smtClean="0"/>
              <a:t>Szeged</a:t>
            </a:r>
            <a:r>
              <a:rPr lang="pt-PT" sz="2400" dirty="0" smtClean="0"/>
              <a:t> é um dos enchidos mais famosos do país.</a:t>
            </a:r>
            <a:endParaRPr lang="pt-PT" sz="2800" b="1" dirty="0" smtClean="0"/>
          </a:p>
        </p:txBody>
      </p:sp>
      <p:pic>
        <p:nvPicPr>
          <p:cNvPr id="4" name="Imagem 3" descr="transfer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093033" cy="2834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Gastronomia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err="1" smtClean="0"/>
              <a:t>Halászlé</a:t>
            </a:r>
            <a:endParaRPr lang="pt-PT" sz="2800" b="1" dirty="0" smtClean="0"/>
          </a:p>
          <a:p>
            <a:pPr>
              <a:buNone/>
            </a:pPr>
            <a:r>
              <a:rPr lang="pt-PT" sz="2800" b="1" dirty="0" smtClean="0"/>
              <a:t>		</a:t>
            </a:r>
            <a:r>
              <a:rPr lang="pt-PT" sz="2400" dirty="0" smtClean="0"/>
              <a:t>Sopa picante de peixe.</a:t>
            </a:r>
            <a:endParaRPr lang="pt-PT" sz="2800" b="1" dirty="0" smtClean="0"/>
          </a:p>
          <a:p>
            <a:endParaRPr lang="pt-PT" sz="3200" b="1" dirty="0"/>
          </a:p>
        </p:txBody>
      </p:sp>
      <p:pic>
        <p:nvPicPr>
          <p:cNvPr id="4" name="Imagem 3" descr="Sopa-de-Peixe-Halászlé-Hung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068960"/>
            <a:ext cx="4539208" cy="255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Gastronomia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/>
          <a:lstStyle/>
          <a:p>
            <a:r>
              <a:rPr lang="pt-PT" sz="2800" b="1" dirty="0" err="1" smtClean="0"/>
              <a:t>Madártej</a:t>
            </a:r>
            <a:endParaRPr lang="pt-PT" sz="2800" b="1" dirty="0" smtClean="0"/>
          </a:p>
          <a:p>
            <a:pPr>
              <a:buNone/>
            </a:pPr>
            <a:r>
              <a:rPr lang="pt-PT" dirty="0" smtClean="0"/>
              <a:t>		</a:t>
            </a:r>
            <a:r>
              <a:rPr lang="pt-PT" sz="2400" dirty="0" smtClean="0"/>
              <a:t>Bolo de leite com baunilha.</a:t>
            </a:r>
            <a:endParaRPr lang="pt-PT" sz="3200" dirty="0"/>
          </a:p>
        </p:txBody>
      </p:sp>
      <p:pic>
        <p:nvPicPr>
          <p:cNvPr id="4" name="Imagem 3" descr="madárt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96952"/>
            <a:ext cx="3637293" cy="2551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Monumentos históricos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Ponte das correntes – Budapeste</a:t>
            </a:r>
          </a:p>
          <a:p>
            <a:pPr>
              <a:buNone/>
            </a:pPr>
            <a:r>
              <a:rPr lang="pt-PT" sz="2800" b="1" dirty="0" smtClean="0"/>
              <a:t>		</a:t>
            </a:r>
            <a:r>
              <a:rPr lang="pt-PT" sz="2400" dirty="0" smtClean="0"/>
              <a:t>A Ponte </a:t>
            </a:r>
            <a:r>
              <a:rPr lang="pt-PT" sz="2400" dirty="0" err="1" smtClean="0"/>
              <a:t>Széchenyi</a:t>
            </a:r>
            <a:r>
              <a:rPr lang="pt-PT" sz="2400" dirty="0" smtClean="0"/>
              <a:t> </a:t>
            </a:r>
            <a:r>
              <a:rPr lang="pt-PT" sz="2400" dirty="0" err="1" smtClean="0"/>
              <a:t>Lánchíd</a:t>
            </a:r>
            <a:r>
              <a:rPr lang="pt-PT" sz="2400" dirty="0" smtClean="0"/>
              <a:t> (Ponte das Correntes) é uma ponte pênsil que atravessa o rio Danúbio entre Buda e Peste, os lados ocidental e oriental de Budapeste, capital da Hungria. </a:t>
            </a:r>
            <a:endParaRPr lang="pt-PT" sz="2800" dirty="0"/>
          </a:p>
        </p:txBody>
      </p:sp>
      <p:pic>
        <p:nvPicPr>
          <p:cNvPr id="4" name="Imagem 3" descr="Ponte das Corren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3504572" cy="2304256"/>
          </a:xfrm>
          <a:prstGeom prst="rect">
            <a:avLst/>
          </a:prstGeom>
        </p:spPr>
      </p:pic>
      <p:pic>
        <p:nvPicPr>
          <p:cNvPr id="5" name="Imagem 4" descr="Ponte-das-Correntes-Budape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429000"/>
            <a:ext cx="340866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Monumentos históricos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Bastião dos Pescadores - Budapeste</a:t>
            </a:r>
          </a:p>
          <a:p>
            <a:pPr>
              <a:buNone/>
            </a:pPr>
            <a:r>
              <a:rPr lang="pt-PT" sz="2800" b="1" dirty="0" smtClean="0"/>
              <a:t>	</a:t>
            </a:r>
            <a:r>
              <a:rPr lang="pt-PT" sz="2000" b="1" dirty="0" smtClean="0"/>
              <a:t>	</a:t>
            </a:r>
            <a:r>
              <a:rPr lang="pt-PT" sz="2400" dirty="0" smtClean="0"/>
              <a:t>O </a:t>
            </a:r>
            <a:r>
              <a:rPr lang="pt-PT" sz="2400" dirty="0" err="1" smtClean="0"/>
              <a:t>Halászbástya</a:t>
            </a:r>
            <a:r>
              <a:rPr lang="pt-PT" sz="2400" dirty="0" smtClean="0"/>
              <a:t> ou Bastião dos Pescadores é um dos monumentos mais bonitos de Budapeste. </a:t>
            </a:r>
            <a:endParaRPr lang="pt-PT" sz="2800" dirty="0"/>
          </a:p>
        </p:txBody>
      </p:sp>
      <p:pic>
        <p:nvPicPr>
          <p:cNvPr id="4" name="Imagem 3" descr="bastiao dos pescad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3849004" cy="289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Monumentos históricos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Sinagoga de </a:t>
            </a:r>
            <a:r>
              <a:rPr lang="pt-PT" sz="2800" b="1" dirty="0" err="1" smtClean="0"/>
              <a:t>Szeged</a:t>
            </a:r>
            <a:r>
              <a:rPr lang="pt-PT" sz="2800" b="1" dirty="0" smtClean="0"/>
              <a:t> – </a:t>
            </a:r>
            <a:r>
              <a:rPr lang="pt-PT" sz="2800" b="1" dirty="0" err="1" smtClean="0"/>
              <a:t>Szeged</a:t>
            </a:r>
            <a:endParaRPr lang="pt-PT" sz="2800" b="1" dirty="0" smtClean="0"/>
          </a:p>
          <a:p>
            <a:pPr>
              <a:buNone/>
            </a:pPr>
            <a:r>
              <a:rPr lang="pt-PT" sz="2000" dirty="0" smtClean="0"/>
              <a:t>		</a:t>
            </a:r>
            <a:r>
              <a:rPr lang="pt-PT" sz="2400" dirty="0" smtClean="0"/>
              <a:t>A Grande Sinagoga de </a:t>
            </a:r>
            <a:r>
              <a:rPr lang="pt-PT" sz="2400" dirty="0" err="1" smtClean="0"/>
              <a:t>Szeged</a:t>
            </a:r>
            <a:r>
              <a:rPr lang="pt-PT" sz="2400" dirty="0" smtClean="0"/>
              <a:t> é considerada das mais bonitas do mundo.</a:t>
            </a:r>
            <a:endParaRPr lang="pt-PT" sz="2800" dirty="0" smtClean="0"/>
          </a:p>
          <a:p>
            <a:pPr>
              <a:buNone/>
            </a:pPr>
            <a:r>
              <a:rPr lang="pt-PT" sz="2800" b="1" dirty="0" smtClean="0"/>
              <a:t>		</a:t>
            </a:r>
            <a:endParaRPr lang="pt-PT" sz="2800" b="1" dirty="0"/>
          </a:p>
        </p:txBody>
      </p:sp>
      <p:pic>
        <p:nvPicPr>
          <p:cNvPr id="4" name="Imagem 3" descr="Szeged_synagogue_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4392488" cy="32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Hungria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9036496" cy="5328592"/>
          </a:xfrm>
        </p:spPr>
        <p:txBody>
          <a:bodyPr anchor="t">
            <a:normAutofit/>
          </a:bodyPr>
          <a:lstStyle/>
          <a:p>
            <a:r>
              <a:rPr lang="pt-PT" sz="2400" b="1" dirty="0" smtClean="0"/>
              <a:t>Capital:</a:t>
            </a:r>
            <a:r>
              <a:rPr lang="pt-PT" sz="2400" dirty="0" smtClean="0"/>
              <a:t> Budapeste</a:t>
            </a:r>
          </a:p>
          <a:p>
            <a:r>
              <a:rPr lang="pt-PT" sz="2400" b="1" dirty="0" smtClean="0"/>
              <a:t>Língua oficial: </a:t>
            </a:r>
            <a:r>
              <a:rPr lang="pt-PT" sz="2400" dirty="0" smtClean="0"/>
              <a:t>húngaro</a:t>
            </a:r>
          </a:p>
          <a:p>
            <a:r>
              <a:rPr lang="pt-PT" sz="2400" b="1" dirty="0" smtClean="0"/>
              <a:t>População:</a:t>
            </a:r>
            <a:r>
              <a:rPr lang="pt-PT" sz="2400" dirty="0" smtClean="0"/>
              <a:t> 10.064.000 habitantes (2006)</a:t>
            </a:r>
          </a:p>
          <a:p>
            <a:r>
              <a:rPr lang="pt-PT" sz="2400" b="1" dirty="0" smtClean="0"/>
              <a:t>Moeda: </a:t>
            </a:r>
            <a:r>
              <a:rPr lang="pt-PT" sz="2400" dirty="0" smtClean="0"/>
              <a:t>forint (HUF)</a:t>
            </a:r>
          </a:p>
          <a:p>
            <a:r>
              <a:rPr lang="pt-PT" sz="2400" b="1" dirty="0" smtClean="0"/>
              <a:t>Países vizinhos: </a:t>
            </a:r>
            <a:r>
              <a:rPr lang="pt-PT" sz="2400" dirty="0" smtClean="0"/>
              <a:t>Áustria, Eslováquia, </a:t>
            </a:r>
          </a:p>
          <a:p>
            <a:pPr>
              <a:buNone/>
            </a:pPr>
            <a:r>
              <a:rPr lang="pt-PT" sz="2400" dirty="0" smtClean="0"/>
              <a:t>Ucrânia, Roménia, Sérvia, Croácia, Eslovénia</a:t>
            </a:r>
          </a:p>
          <a:p>
            <a:r>
              <a:rPr lang="pt-PT" sz="2400" b="1" dirty="0" smtClean="0"/>
              <a:t>Entrada na UE: </a:t>
            </a:r>
            <a:r>
              <a:rPr lang="pt-PT" sz="2400" dirty="0" smtClean="0"/>
              <a:t>1 de maio de 2004</a:t>
            </a:r>
            <a:endParaRPr lang="pt-PT" sz="2400" b="1" dirty="0" smtClean="0"/>
          </a:p>
          <a:p>
            <a:r>
              <a:rPr lang="pt-PT" sz="2400" b="1" dirty="0" smtClean="0"/>
              <a:t>Forma de Governo: </a:t>
            </a:r>
            <a:r>
              <a:rPr lang="pt-PT" sz="2400" dirty="0" smtClean="0"/>
              <a:t>república</a:t>
            </a:r>
          </a:p>
          <a:p>
            <a:r>
              <a:rPr lang="pt-PT" sz="2400" b="1" dirty="0" smtClean="0"/>
              <a:t>Rios principais: </a:t>
            </a:r>
            <a:r>
              <a:rPr lang="pt-PT" sz="2400" dirty="0" smtClean="0"/>
              <a:t>Danúbio (417km), </a:t>
            </a:r>
            <a:r>
              <a:rPr lang="pt-PT" sz="2400" dirty="0" err="1" smtClean="0"/>
              <a:t>Tisza</a:t>
            </a:r>
            <a:r>
              <a:rPr lang="pt-PT" sz="2400" dirty="0" smtClean="0"/>
              <a:t> (597km)</a:t>
            </a:r>
          </a:p>
          <a:p>
            <a:r>
              <a:rPr lang="pt-PT" sz="2400" b="1" dirty="0" smtClean="0"/>
              <a:t>Ponto mais elevado: </a:t>
            </a:r>
            <a:r>
              <a:rPr lang="pt-PT" sz="2400" dirty="0" err="1" smtClean="0"/>
              <a:t>Kékes</a:t>
            </a:r>
            <a:r>
              <a:rPr lang="pt-PT" sz="2400" dirty="0" smtClean="0"/>
              <a:t> (1.014m)</a:t>
            </a:r>
            <a:r>
              <a:rPr lang="pt-PT" sz="2400" b="1" dirty="0" smtClean="0"/>
              <a:t> </a:t>
            </a:r>
          </a:p>
        </p:txBody>
      </p:sp>
      <p:pic>
        <p:nvPicPr>
          <p:cNvPr id="4" name="Imagem 3" descr="Hungary_in_European_Un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7" y="1772816"/>
            <a:ext cx="278301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Húngaros famosos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err="1" smtClean="0"/>
              <a:t>Zoltán</a:t>
            </a:r>
            <a:r>
              <a:rPr lang="pt-PT" sz="2800" b="1" dirty="0" smtClean="0"/>
              <a:t> </a:t>
            </a:r>
            <a:r>
              <a:rPr lang="pt-PT" sz="2800" b="1" dirty="0" err="1" smtClean="0"/>
              <a:t>Kocsis</a:t>
            </a:r>
            <a:r>
              <a:rPr lang="pt-PT" sz="2800" b="1" dirty="0" smtClean="0"/>
              <a:t> - </a:t>
            </a:r>
            <a:r>
              <a:rPr lang="pt-PT" sz="2400" dirty="0" smtClean="0"/>
              <a:t>pianista, maestro, e compositor húngaro. </a:t>
            </a:r>
            <a:endParaRPr lang="pt-PT" sz="2800" dirty="0"/>
          </a:p>
        </p:txBody>
      </p:sp>
      <p:pic>
        <p:nvPicPr>
          <p:cNvPr id="4" name="Imagem 3" descr="Kocsis-Zoltan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410965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Húngaros famosos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39"/>
          </a:xfrm>
        </p:spPr>
        <p:txBody>
          <a:bodyPr>
            <a:normAutofit/>
          </a:bodyPr>
          <a:lstStyle/>
          <a:p>
            <a:r>
              <a:rPr lang="pt-PT" sz="2800" b="1" dirty="0" err="1" smtClean="0"/>
              <a:t>Andrea</a:t>
            </a:r>
            <a:r>
              <a:rPr lang="pt-PT" sz="2800" b="1" dirty="0" smtClean="0"/>
              <a:t> </a:t>
            </a:r>
            <a:r>
              <a:rPr lang="pt-PT" sz="2800" b="1" dirty="0" err="1" smtClean="0"/>
              <a:t>Rost</a:t>
            </a:r>
            <a:r>
              <a:rPr lang="pt-PT" sz="2800" b="1" dirty="0" smtClean="0"/>
              <a:t> - </a:t>
            </a:r>
            <a:r>
              <a:rPr lang="pt-PT" sz="2400" dirty="0" smtClean="0"/>
              <a:t>cantora de ópera. </a:t>
            </a:r>
          </a:p>
          <a:p>
            <a:pPr>
              <a:buNone/>
            </a:pPr>
            <a:endParaRPr lang="pt-PT" sz="3200" dirty="0"/>
          </a:p>
        </p:txBody>
      </p:sp>
      <p:pic>
        <p:nvPicPr>
          <p:cNvPr id="4" name="Imagem 3" descr="RostAndreaFotoThalerTa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852936"/>
            <a:ext cx="347123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Húngaros famosos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39"/>
          </a:xfrm>
        </p:spPr>
        <p:txBody>
          <a:bodyPr>
            <a:normAutofit/>
          </a:bodyPr>
          <a:lstStyle/>
          <a:p>
            <a:r>
              <a:rPr lang="pt-PT" sz="2800" b="1" dirty="0" err="1" smtClean="0"/>
              <a:t>Ferenc</a:t>
            </a:r>
            <a:r>
              <a:rPr lang="pt-PT" sz="2800" b="1" dirty="0" smtClean="0"/>
              <a:t> </a:t>
            </a:r>
            <a:r>
              <a:rPr lang="pt-PT" sz="2800" b="1" dirty="0" err="1" smtClean="0"/>
              <a:t>Puskás</a:t>
            </a:r>
            <a:r>
              <a:rPr lang="pt-PT" sz="2800" b="1" dirty="0" smtClean="0"/>
              <a:t> - </a:t>
            </a:r>
            <a:r>
              <a:rPr lang="pt-PT" sz="2400" dirty="0" smtClean="0"/>
              <a:t>futebolista e técnico húngaro. É considerado o maior futebolista da história do futebol húngaro e um dos maiores do século XX.</a:t>
            </a:r>
          </a:p>
          <a:p>
            <a:pPr>
              <a:buNone/>
            </a:pPr>
            <a:r>
              <a:rPr lang="pt-PT" sz="2400" b="1" dirty="0" smtClean="0"/>
              <a:t>		</a:t>
            </a:r>
            <a:endParaRPr lang="pt-PT" sz="2400" b="1" dirty="0"/>
          </a:p>
        </p:txBody>
      </p:sp>
      <p:pic>
        <p:nvPicPr>
          <p:cNvPr id="4" name="Imagem 3" descr="fere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068960"/>
            <a:ext cx="231703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Invenções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800" dirty="0" smtClean="0"/>
              <a:t>		</a:t>
            </a:r>
            <a:r>
              <a:rPr lang="pt-PT" sz="2400" dirty="0" smtClean="0"/>
              <a:t>Existe uma gama variedade de invenções húngaras como, por exemplo, a vitamina C, a caneta esferográfica e o cubo mágico.</a:t>
            </a:r>
            <a:endParaRPr lang="pt-PT" sz="2800" dirty="0" smtClean="0"/>
          </a:p>
          <a:p>
            <a:pPr>
              <a:buNone/>
            </a:pPr>
            <a:endParaRPr lang="pt-PT" sz="2800" dirty="0"/>
          </a:p>
        </p:txBody>
      </p:sp>
      <p:pic>
        <p:nvPicPr>
          <p:cNvPr id="4" name="Imagem 3" descr="cu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01008"/>
            <a:ext cx="3312368" cy="2898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As águas termais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3200" dirty="0" smtClean="0"/>
              <a:t>		</a:t>
            </a:r>
            <a:r>
              <a:rPr lang="pt-PT" sz="2400" dirty="0" smtClean="0"/>
              <a:t>Hungria tem uma abundância de fontes de água termal, que emergem a uma temperatura de 30ºC cheias de sais e minerais. </a:t>
            </a:r>
            <a:endParaRPr lang="pt-PT" sz="2800" dirty="0"/>
          </a:p>
        </p:txBody>
      </p:sp>
      <p:pic>
        <p:nvPicPr>
          <p:cNvPr id="4" name="Imagem 3" descr="684_terma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521742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Budapeste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400" dirty="0" smtClean="0"/>
              <a:t>		Budapeste está classificada como uma das mais românticas e divertidas capitais do mundo. </a:t>
            </a:r>
            <a:endParaRPr lang="pt-PT" sz="2800" dirty="0"/>
          </a:p>
        </p:txBody>
      </p:sp>
      <p:pic>
        <p:nvPicPr>
          <p:cNvPr id="4" name="Imagem 3" descr="Budapest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573419" cy="348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Budapeste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Buda - </a:t>
            </a:r>
            <a:r>
              <a:rPr lang="pt-PT" sz="2400" dirty="0" smtClean="0"/>
              <a:t>lado ocidental do rio. </a:t>
            </a:r>
            <a:endParaRPr lang="pt-PT" sz="2400" b="1" dirty="0"/>
          </a:p>
        </p:txBody>
      </p:sp>
      <p:pic>
        <p:nvPicPr>
          <p:cNvPr id="5" name="Imagem 4" descr="budapest-walking-tour-buda-castle-district-including-fisherman-s-in-budapest-126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300527" cy="2184028"/>
          </a:xfrm>
          <a:prstGeom prst="rect">
            <a:avLst/>
          </a:prstGeom>
        </p:spPr>
      </p:pic>
      <p:pic>
        <p:nvPicPr>
          <p:cNvPr id="6" name="Imagem 5" descr="300px-Buda--Castle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3096344" cy="2177762"/>
          </a:xfrm>
          <a:prstGeom prst="rect">
            <a:avLst/>
          </a:prstGeom>
        </p:spPr>
      </p:pic>
      <p:pic>
        <p:nvPicPr>
          <p:cNvPr id="7" name="Imagem 6" descr="galeria-nacional-hung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149080"/>
            <a:ext cx="325119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Budapeste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Peste - </a:t>
            </a:r>
            <a:r>
              <a:rPr lang="pt-PT" sz="2400" dirty="0" smtClean="0"/>
              <a:t> fortaleza política e comercial do país e mais vivo que o seu gémeo do outro lado da água. </a:t>
            </a:r>
            <a:endParaRPr lang="pt-PT" sz="3200" dirty="0"/>
          </a:p>
        </p:txBody>
      </p:sp>
      <p:pic>
        <p:nvPicPr>
          <p:cNvPr id="5" name="Imagem 4" descr="andrassy-ut-hosok-tere-2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2880320" cy="2160240"/>
          </a:xfrm>
          <a:prstGeom prst="rect">
            <a:avLst/>
          </a:prstGeom>
        </p:spPr>
      </p:pic>
      <p:pic>
        <p:nvPicPr>
          <p:cNvPr id="6" name="Imagem 5" descr="casa do terr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88840"/>
            <a:ext cx="2884031" cy="2160240"/>
          </a:xfrm>
          <a:prstGeom prst="rect">
            <a:avLst/>
          </a:prstGeom>
        </p:spPr>
      </p:pic>
      <p:pic>
        <p:nvPicPr>
          <p:cNvPr id="7" name="Imagem 6" descr="parlamento hung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437112"/>
            <a:ext cx="2896847" cy="1927720"/>
          </a:xfrm>
          <a:prstGeom prst="rect">
            <a:avLst/>
          </a:prstGeom>
        </p:spPr>
      </p:pic>
      <p:pic>
        <p:nvPicPr>
          <p:cNvPr id="8" name="Imagem 7" descr="basilica santo esteva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437112"/>
            <a:ext cx="2896595" cy="199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err="1" smtClean="0"/>
              <a:t>Webgrafia</a:t>
            </a:r>
            <a:r>
              <a:rPr lang="pt-PT" sz="3600" b="1" dirty="0" smtClean="0"/>
              <a:t>/Bibliografia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39"/>
          </a:xfrm>
        </p:spPr>
        <p:txBody>
          <a:bodyPr/>
          <a:lstStyle/>
          <a:p>
            <a:r>
              <a:rPr lang="pt-PT" sz="1800" dirty="0" smtClean="0">
                <a:hlinkClick r:id="rId2"/>
              </a:rPr>
              <a:t>https://pt.wikipedia.org/wiki/Himnusz</a:t>
            </a:r>
            <a:endParaRPr lang="pt-PT" sz="1800" dirty="0" smtClean="0"/>
          </a:p>
          <a:p>
            <a:r>
              <a:rPr lang="pt-PT" sz="1800" dirty="0" smtClean="0">
                <a:hlinkClick r:id="rId3"/>
              </a:rPr>
              <a:t>https://pt.wikipedia.org/wiki/Hungria</a:t>
            </a:r>
            <a:endParaRPr lang="pt-PT" sz="1800" dirty="0" smtClean="0"/>
          </a:p>
          <a:p>
            <a:r>
              <a:rPr lang="pt-PT" sz="1800" dirty="0" smtClean="0">
                <a:hlinkClick r:id="rId4"/>
              </a:rPr>
              <a:t>http://www.iberostar.com/pt/hoteis/hungria/pages/cultura</a:t>
            </a:r>
            <a:endParaRPr lang="pt-PT" sz="1800" dirty="0" smtClean="0"/>
          </a:p>
          <a:p>
            <a:r>
              <a:rPr lang="pt-PT" sz="1800" dirty="0" smtClean="0">
                <a:hlinkClick r:id="rId5"/>
              </a:rPr>
              <a:t>http://www.iberostar.com/pt/hoteis/hungria/pages/gastronomia</a:t>
            </a:r>
            <a:endParaRPr lang="pt-PT" sz="1800" dirty="0" smtClean="0"/>
          </a:p>
          <a:p>
            <a:r>
              <a:rPr lang="pt-PT" sz="1800" dirty="0" smtClean="0">
                <a:hlinkClick r:id="rId6"/>
              </a:rPr>
              <a:t>http://www.minube.pt/tag/monumentos-historicos-hungria-p93</a:t>
            </a:r>
          </a:p>
          <a:p>
            <a:r>
              <a:rPr lang="pt-PT" sz="1800" dirty="0" smtClean="0">
                <a:hlinkClick r:id="rId6"/>
              </a:rPr>
              <a:t>https://pt.wikipedia.org/wiki/Ponte_Sz%C3%A9chenyi_L%C3%A1nch%C3%ADd</a:t>
            </a:r>
            <a:endParaRPr lang="pt-PT" sz="1800" dirty="0" smtClean="0"/>
          </a:p>
          <a:p>
            <a:r>
              <a:rPr lang="pt-PT" sz="1800" dirty="0" smtClean="0">
                <a:hlinkClick r:id="rId7"/>
              </a:rPr>
              <a:t>https://lugaresinesqueciveis.wordpress.com/2012/08/03/bastiao-dos-pescadores-budapeste/</a:t>
            </a:r>
            <a:endParaRPr lang="pt-PT" sz="1800" dirty="0" smtClean="0"/>
          </a:p>
          <a:p>
            <a:r>
              <a:rPr lang="pt-PT" sz="1800" dirty="0" smtClean="0">
                <a:hlinkClick r:id="rId8"/>
              </a:rPr>
              <a:t>http://www.morasha.com.br/comunidades-da-diaspora-1/a-sinagoga-de-szeged.html</a:t>
            </a:r>
            <a:endParaRPr lang="pt-PT" sz="1800" dirty="0" smtClean="0"/>
          </a:p>
          <a:p>
            <a:r>
              <a:rPr lang="pt-PT" sz="1800" dirty="0" smtClean="0">
                <a:hlinkClick r:id="rId9"/>
              </a:rPr>
              <a:t>https://www.google.pt/search?q=zolt%C3%A1n+kocsis&amp;espv=2&amp;biw=1440&amp;bih=755&amp;source=lnms&amp;sa=X&amp;ved=0ahUKEwilp4X2i_fLAhWGtRQKHZxhC5IQ_AUIBigA&amp;dpr=1</a:t>
            </a:r>
            <a:endParaRPr lang="pt-PT" sz="1800" dirty="0" smtClean="0"/>
          </a:p>
          <a:p>
            <a:r>
              <a:rPr lang="pt-PT" sz="1800" dirty="0" smtClean="0">
                <a:hlinkClick r:id="rId10"/>
              </a:rPr>
              <a:t>https://en.wikipedia.org/wiki/Andrea_Rost</a:t>
            </a:r>
            <a:endParaRPr lang="pt-PT" sz="1800" dirty="0" smtClean="0"/>
          </a:p>
          <a:p>
            <a:r>
              <a:rPr lang="pt-PT" sz="1800" dirty="0" smtClean="0">
                <a:hlinkClick r:id="rId11"/>
              </a:rPr>
              <a:t>https://www.google.pt/webhp?sourceid=chrome-instant&amp;ion=1&amp;espv=2&amp;ie=UTF-8#q=Ferenc+Pusk%C3%A1s</a:t>
            </a:r>
            <a:endParaRPr lang="pt-PT" sz="1800" dirty="0" smtClean="0"/>
          </a:p>
          <a:p>
            <a:r>
              <a:rPr lang="pt-PT" sz="1800" dirty="0" smtClean="0"/>
              <a:t>“</a:t>
            </a:r>
            <a:r>
              <a:rPr lang="pt-PT" sz="1800" dirty="0" err="1" smtClean="0"/>
              <a:t>Hungary</a:t>
            </a:r>
            <a:r>
              <a:rPr lang="pt-PT" sz="1800" dirty="0" smtClean="0"/>
              <a:t> Step </a:t>
            </a:r>
            <a:r>
              <a:rPr lang="pt-PT" sz="1800" dirty="0" err="1" smtClean="0"/>
              <a:t>by</a:t>
            </a:r>
            <a:r>
              <a:rPr lang="pt-PT" sz="1800" dirty="0" smtClean="0"/>
              <a:t> Step”</a:t>
            </a:r>
          </a:p>
          <a:p>
            <a:r>
              <a:rPr lang="pt-PT" sz="1800" dirty="0" smtClean="0"/>
              <a:t>“Informações sobre a Hungria” Ministério dos Negócios Estrangeiros Húngaro</a:t>
            </a:r>
          </a:p>
          <a:p>
            <a:endParaRPr lang="pt-PT" sz="1800" dirty="0" smtClean="0"/>
          </a:p>
          <a:p>
            <a:endParaRPr lang="pt-PT" sz="1600" dirty="0" smtClean="0"/>
          </a:p>
          <a:p>
            <a:endParaRPr lang="pt-PT" sz="2000" dirty="0" smtClean="0"/>
          </a:p>
          <a:p>
            <a:endParaRPr lang="pt-PT" sz="2400" dirty="0" smtClean="0"/>
          </a:p>
          <a:p>
            <a:endParaRPr lang="pt-PT" sz="2400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hungria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84168" y="260648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/>
              <a:t>FIM</a:t>
            </a:r>
            <a:endParaRPr lang="pt-PT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Bandeira nacional húngara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328592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    	</a:t>
            </a:r>
            <a:r>
              <a:rPr lang="pt-PT" sz="2400" dirty="0" smtClean="0"/>
              <a:t>Composta por três faixas de largura igual, nas cores vermelho, branco e verde. O vermelho simboliza a força, o branco a lealdade e o verde a esperança.</a:t>
            </a:r>
            <a:endParaRPr lang="pt-PT" sz="2800" dirty="0"/>
          </a:p>
        </p:txBody>
      </p:sp>
      <p:pic>
        <p:nvPicPr>
          <p:cNvPr id="4" name="Imagem 3" descr="hung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96952"/>
            <a:ext cx="3975348" cy="2554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Brasão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328591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sz="2400" dirty="0" smtClean="0"/>
              <a:t>O brasão da República da Hungria é um pequeno brasão histórico, com a coroa. No século XII, o brasão real era também o brasão do país. </a:t>
            </a:r>
            <a:endParaRPr lang="pt-PT" dirty="0"/>
          </a:p>
        </p:txBody>
      </p:sp>
      <p:pic>
        <p:nvPicPr>
          <p:cNvPr id="4" name="Imagem 3" descr="Coa_Hungary_Country_History_(19th_Century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982550"/>
            <a:ext cx="1581324" cy="326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Hino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3285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400" dirty="0" smtClean="0"/>
              <a:t>		A letra do hino da Hungria foi escrita em 1823 por </a:t>
            </a:r>
            <a:r>
              <a:rPr lang="pt-PT" sz="2400" dirty="0" err="1" smtClean="0"/>
              <a:t>Ferenc</a:t>
            </a:r>
            <a:r>
              <a:rPr lang="pt-PT" sz="2400" dirty="0" smtClean="0"/>
              <a:t> </a:t>
            </a:r>
            <a:r>
              <a:rPr lang="pt-PT" sz="2400" dirty="0" err="1" smtClean="0"/>
              <a:t>Kölcsey</a:t>
            </a:r>
            <a:r>
              <a:rPr lang="pt-PT" sz="2400" dirty="0" smtClean="0"/>
              <a:t> (1790-1838), um grande político e poeta. Em 1844, foi anunciado um concurso para compor a música do Hino, sendo </a:t>
            </a:r>
            <a:r>
              <a:rPr lang="pt-PT" sz="2400" dirty="0" err="1" smtClean="0"/>
              <a:t>Ferenc</a:t>
            </a:r>
            <a:r>
              <a:rPr lang="pt-PT" sz="2400" dirty="0" smtClean="0"/>
              <a:t> </a:t>
            </a:r>
            <a:r>
              <a:rPr lang="pt-PT" sz="2400" dirty="0" err="1" smtClean="0"/>
              <a:t>Erkel</a:t>
            </a:r>
            <a:r>
              <a:rPr lang="pt-PT" sz="2400" dirty="0" smtClean="0"/>
              <a:t> (1810-1893) o vencedor. O poema de </a:t>
            </a:r>
            <a:r>
              <a:rPr lang="pt-PT" sz="2400" dirty="0" err="1" smtClean="0"/>
              <a:t>Ferenc</a:t>
            </a:r>
            <a:r>
              <a:rPr lang="pt-PT" sz="2400" dirty="0" smtClean="0"/>
              <a:t> </a:t>
            </a:r>
            <a:r>
              <a:rPr lang="pt-PT" sz="2400" dirty="0" err="1" smtClean="0"/>
              <a:t>Kölcsey</a:t>
            </a:r>
            <a:r>
              <a:rPr lang="pt-PT" sz="2400" dirty="0" smtClean="0"/>
              <a:t>, com a música de </a:t>
            </a:r>
            <a:r>
              <a:rPr lang="pt-PT" sz="2400" dirty="0" err="1" smtClean="0"/>
              <a:t>Ferenc</a:t>
            </a:r>
            <a:r>
              <a:rPr lang="pt-PT" sz="2400" dirty="0" smtClean="0"/>
              <a:t> </a:t>
            </a:r>
            <a:r>
              <a:rPr lang="pt-PT" sz="2400" dirty="0" err="1" smtClean="0"/>
              <a:t>Erkel</a:t>
            </a:r>
            <a:r>
              <a:rPr lang="pt-PT" sz="2400" dirty="0" smtClean="0"/>
              <a:t> foi legalmente registado como Hino Nacional da Hungria em 1903.</a:t>
            </a:r>
            <a:endParaRPr lang="pt-PT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9952" y="3717032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Deus, derrama sobre o húngaro</a:t>
            </a:r>
          </a:p>
          <a:p>
            <a:r>
              <a:rPr lang="pt-PT" sz="1600" i="1" dirty="0" smtClean="0"/>
              <a:t>fartura e alegria.</a:t>
            </a:r>
          </a:p>
          <a:p>
            <a:r>
              <a:rPr lang="pt-PT" sz="1600" i="1" dirty="0" smtClean="0"/>
              <a:t>Guarda-o com teu braço quando</a:t>
            </a:r>
          </a:p>
          <a:p>
            <a:r>
              <a:rPr lang="pt-PT" sz="1600" i="1" dirty="0" smtClean="0"/>
              <a:t>luta com inimigos.</a:t>
            </a:r>
          </a:p>
          <a:p>
            <a:r>
              <a:rPr lang="pt-PT" sz="1600" i="1" dirty="0" smtClean="0"/>
              <a:t>Ao que tanto tem sofrido,</a:t>
            </a:r>
          </a:p>
          <a:p>
            <a:r>
              <a:rPr lang="pt-PT" sz="1600" i="1" dirty="0" smtClean="0"/>
              <a:t>traze um ano de bênçãos:</a:t>
            </a:r>
          </a:p>
          <a:p>
            <a:r>
              <a:rPr lang="pt-PT" sz="1600" i="1" dirty="0" smtClean="0"/>
              <a:t>já este povo expiou bem</a:t>
            </a:r>
          </a:p>
          <a:p>
            <a:r>
              <a:rPr lang="pt-PT" sz="1600" i="1" dirty="0" smtClean="0"/>
              <a:t>o passado e o porvir.</a:t>
            </a:r>
          </a:p>
          <a:p>
            <a:endParaRPr lang="pt-PT" sz="1600" i="1" dirty="0" smtClean="0"/>
          </a:p>
          <a:p>
            <a:pPr algn="r"/>
            <a:r>
              <a:rPr lang="pt-PT" sz="1600" i="1" dirty="0" smtClean="0"/>
              <a:t>      (Traduzido por Paulo </a:t>
            </a:r>
            <a:r>
              <a:rPr lang="pt-PT" sz="1600" i="1" dirty="0" err="1" smtClean="0"/>
              <a:t>Rónai</a:t>
            </a:r>
            <a:r>
              <a:rPr lang="pt-PT" sz="1600" i="1" dirty="0" smtClean="0"/>
              <a:t>)</a:t>
            </a:r>
            <a:endParaRPr lang="pt-PT" sz="16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3772116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Isten, áldd meg a magyart</a:t>
            </a:r>
            <a:br>
              <a:rPr lang="hu-HU" sz="1600" i="1" dirty="0" smtClean="0"/>
            </a:br>
            <a:r>
              <a:rPr lang="hu-HU" sz="1600" i="1" dirty="0" smtClean="0"/>
              <a:t>Jó kedvvel, bőséggel,</a:t>
            </a:r>
            <a:br>
              <a:rPr lang="hu-HU" sz="1600" i="1" dirty="0" smtClean="0"/>
            </a:br>
            <a:r>
              <a:rPr lang="hu-HU" sz="1600" i="1" dirty="0" smtClean="0"/>
              <a:t>Nyújts feléje védő kart,</a:t>
            </a:r>
            <a:br>
              <a:rPr lang="hu-HU" sz="1600" i="1" dirty="0" smtClean="0"/>
            </a:br>
            <a:r>
              <a:rPr lang="hu-HU" sz="1600" i="1" dirty="0" smtClean="0"/>
              <a:t>Ha küzd ellenséggel;</a:t>
            </a:r>
            <a:br>
              <a:rPr lang="hu-HU" sz="1600" i="1" dirty="0" smtClean="0"/>
            </a:br>
            <a:r>
              <a:rPr lang="hu-HU" sz="1600" i="1" dirty="0" smtClean="0"/>
              <a:t>Bal sors akit régen tép,</a:t>
            </a:r>
            <a:br>
              <a:rPr lang="hu-HU" sz="1600" i="1" dirty="0" smtClean="0"/>
            </a:br>
            <a:r>
              <a:rPr lang="hu-HU" sz="1600" i="1" dirty="0" smtClean="0"/>
              <a:t>Hozz rá víg esztendőt,</a:t>
            </a:r>
            <a:br>
              <a:rPr lang="hu-HU" sz="1600" i="1" dirty="0" smtClean="0"/>
            </a:br>
            <a:r>
              <a:rPr lang="hu-HU" sz="1600" i="1" dirty="0" smtClean="0"/>
              <a:t>Megbűnhődte</a:t>
            </a:r>
            <a:r>
              <a:rPr lang="pt-PT" sz="1600" i="1" dirty="0" smtClean="0"/>
              <a:t> </a:t>
            </a:r>
            <a:r>
              <a:rPr lang="hu-HU" sz="1600" i="1" dirty="0" smtClean="0"/>
              <a:t>már e nép</a:t>
            </a:r>
            <a:br>
              <a:rPr lang="hu-HU" sz="1600" i="1" dirty="0" smtClean="0"/>
            </a:br>
            <a:r>
              <a:rPr lang="hu-HU" sz="1600" i="1" dirty="0" smtClean="0"/>
              <a:t>A múltat s jövendőt!</a:t>
            </a:r>
            <a:endParaRPr lang="pt-PT" sz="1600" i="1" dirty="0" smtClean="0"/>
          </a:p>
          <a:p>
            <a:endParaRPr lang="pt-PT" sz="1600" i="1" dirty="0" smtClean="0"/>
          </a:p>
          <a:p>
            <a:pPr algn="r"/>
            <a:r>
              <a:rPr lang="pt-PT" sz="1600" i="1" dirty="0" smtClean="0"/>
              <a:t>(húngaro)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A Santa Coroa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/>
              <a:t>		</a:t>
            </a:r>
            <a:r>
              <a:rPr lang="pt-PT" sz="2400" dirty="0" smtClean="0"/>
              <a:t>Na Hungria, apesar de não fazer parte dos símbolos nacionais oficiais, a coroa é merecedora de um respeito todo especial.</a:t>
            </a:r>
            <a:endParaRPr lang="pt-PT" sz="2000" dirty="0" smtClean="0"/>
          </a:p>
        </p:txBody>
      </p:sp>
      <p:pic>
        <p:nvPicPr>
          <p:cNvPr id="4" name="Imagem 3" descr="santa cor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924944"/>
            <a:ext cx="357088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Festas nacionais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328592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15 de março – dia da festa nacional húngara</a:t>
            </a:r>
          </a:p>
          <a:p>
            <a:pPr>
              <a:buNone/>
            </a:pPr>
            <a:r>
              <a:rPr lang="pt-PT" sz="2400" dirty="0" smtClean="0"/>
              <a:t>		Comemoração do início da Revolução e a guerra da Independência (1848-1849), que converteu o país num Estado parlamentar. Organizam-se desfiles nas principais cidades húngaras e outros acontecimentos populares.</a:t>
            </a:r>
            <a:endParaRPr lang="pt-PT" sz="2400" dirty="0"/>
          </a:p>
          <a:p>
            <a:pPr>
              <a:buNone/>
            </a:pPr>
            <a:endParaRPr lang="pt-PT" sz="2400" dirty="0" smtClean="0"/>
          </a:p>
        </p:txBody>
      </p:sp>
      <p:pic>
        <p:nvPicPr>
          <p:cNvPr id="4" name="Imagem 3" descr="hungria-festa-hg-20110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429000"/>
            <a:ext cx="3538913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Festas nacionais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Fim de março - Festival da Primavera de Budapeste</a:t>
            </a:r>
          </a:p>
          <a:p>
            <a:pPr>
              <a:buNone/>
            </a:pPr>
            <a:r>
              <a:rPr lang="pt-PT" sz="2400" b="1" dirty="0" smtClean="0"/>
              <a:t>		</a:t>
            </a:r>
            <a:r>
              <a:rPr lang="pt-PT" sz="2400" dirty="0" smtClean="0"/>
              <a:t>Durante este evento, a cidade de Budapeste veste-se de fala e converte-se na capital da cultura europeia, organizando conferencias, representações teatrais, opera, concertos, exposições, folclore, dança, etc.</a:t>
            </a:r>
            <a:endParaRPr lang="pt-PT" sz="2800" dirty="0" smtClean="0"/>
          </a:p>
          <a:p>
            <a:pPr>
              <a:buNone/>
            </a:pPr>
            <a:endParaRPr lang="pt-PT" sz="2400" b="1" dirty="0"/>
          </a:p>
        </p:txBody>
      </p:sp>
      <p:pic>
        <p:nvPicPr>
          <p:cNvPr id="4" name="Imagem 3" descr="budapest summer_festi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04877"/>
            <a:ext cx="4392048" cy="292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b="1" dirty="0" smtClean="0"/>
              <a:t>Festas nacionais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Maio – agosto - Festival ao Ar Livre de </a:t>
            </a:r>
            <a:r>
              <a:rPr lang="pt-PT" sz="2800" b="1" dirty="0" err="1" smtClean="0"/>
              <a:t>Szeged</a:t>
            </a:r>
            <a:endParaRPr lang="pt-PT" sz="2800" b="1" dirty="0" smtClean="0"/>
          </a:p>
          <a:p>
            <a:pPr>
              <a:buNone/>
            </a:pPr>
            <a:r>
              <a:rPr lang="pt-PT" sz="2800" b="1" dirty="0" smtClean="0"/>
              <a:t>		</a:t>
            </a:r>
            <a:r>
              <a:rPr lang="pt-PT" sz="2400" dirty="0" smtClean="0"/>
              <a:t>A cidade de </a:t>
            </a:r>
            <a:r>
              <a:rPr lang="pt-PT" sz="2400" dirty="0" err="1" smtClean="0"/>
              <a:t>Szeged</a:t>
            </a:r>
            <a:r>
              <a:rPr lang="pt-PT" sz="2400" dirty="0" smtClean="0"/>
              <a:t>, ao sul do país, organiza desde 1930 o maior festival de teatro ao ar livre da Hungria. Acontece entre a segunda quinzena de Maio e a segunda quinzena de Agosto na praça de </a:t>
            </a:r>
            <a:r>
              <a:rPr lang="pt-PT" sz="2400" dirty="0" err="1" smtClean="0"/>
              <a:t>Dóm</a:t>
            </a:r>
            <a:r>
              <a:rPr lang="pt-PT" sz="2400" dirty="0" smtClean="0"/>
              <a:t>.</a:t>
            </a:r>
            <a:endParaRPr lang="pt-PT" sz="3200" b="1" dirty="0" smtClean="0"/>
          </a:p>
        </p:txBody>
      </p:sp>
      <p:pic>
        <p:nvPicPr>
          <p:cNvPr id="4" name="Imagem 3" descr="open_air_festi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17032"/>
            <a:ext cx="447017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Equidad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1010</TotalTime>
  <Words>394</Words>
  <Application>Microsoft Office PowerPoint</Application>
  <PresentationFormat>Apresentação no Ecrã (4:3)</PresentationFormat>
  <Paragraphs>115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Equidade</vt:lpstr>
      <vt:lpstr>Hungria</vt:lpstr>
      <vt:lpstr>Hungria</vt:lpstr>
      <vt:lpstr>Bandeira nacional húngara</vt:lpstr>
      <vt:lpstr>Brasão</vt:lpstr>
      <vt:lpstr>Hino</vt:lpstr>
      <vt:lpstr>A Santa Coroa</vt:lpstr>
      <vt:lpstr>Festas nacionais</vt:lpstr>
      <vt:lpstr>Festas nacionais</vt:lpstr>
      <vt:lpstr>Festas nacionais</vt:lpstr>
      <vt:lpstr>Festas nacionais</vt:lpstr>
      <vt:lpstr>Festas nacionais</vt:lpstr>
      <vt:lpstr>Festas nacionais</vt:lpstr>
      <vt:lpstr>Festas nacionais</vt:lpstr>
      <vt:lpstr>Gastronomia</vt:lpstr>
      <vt:lpstr>Gastronomia</vt:lpstr>
      <vt:lpstr>Gastronomia</vt:lpstr>
      <vt:lpstr>Monumentos históricos</vt:lpstr>
      <vt:lpstr>Monumentos históricos</vt:lpstr>
      <vt:lpstr>Monumentos históricos</vt:lpstr>
      <vt:lpstr>Húngaros famosos</vt:lpstr>
      <vt:lpstr>Húngaros famosos</vt:lpstr>
      <vt:lpstr>Húngaros famosos</vt:lpstr>
      <vt:lpstr>Invenções</vt:lpstr>
      <vt:lpstr>As águas termais</vt:lpstr>
      <vt:lpstr>Budapeste</vt:lpstr>
      <vt:lpstr>Budapeste</vt:lpstr>
      <vt:lpstr>Budapeste</vt:lpstr>
      <vt:lpstr>Webgrafia/Bibliografia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Hungria</dc:title>
  <dc:creator>Paulo</dc:creator>
  <cp:lastModifiedBy>Utilizador</cp:lastModifiedBy>
  <cp:revision>99</cp:revision>
  <dcterms:created xsi:type="dcterms:W3CDTF">2016-03-12T17:44:48Z</dcterms:created>
  <dcterms:modified xsi:type="dcterms:W3CDTF">2016-11-21T13:47:44Z</dcterms:modified>
</cp:coreProperties>
</file>