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Lst>
  <p:sldSz cy="5143500" cx="9144000"/>
  <p:notesSz cx="6858000" cy="9144000"/>
  <p:embeddedFontLst>
    <p:embeddedFont>
      <p:font typeface="Amatic SC"/>
      <p:regular r:id="rId69"/>
      <p:bold r:id="rId70"/>
    </p:embeddedFont>
    <p:embeddedFont>
      <p:font typeface="Source Code Pro"/>
      <p:regular r:id="rId71"/>
      <p:bold r:id="rId72"/>
    </p:embeddedFont>
    <p:embeddedFont>
      <p:font typeface="Spectral"/>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Spectral-regular.fntdata"/><Relationship Id="rId72" Type="http://schemas.openxmlformats.org/officeDocument/2006/relationships/font" Target="fonts/SourceCodePro-bold.fntdata"/><Relationship Id="rId31" Type="http://schemas.openxmlformats.org/officeDocument/2006/relationships/slide" Target="slides/slide27.xml"/><Relationship Id="rId75" Type="http://schemas.openxmlformats.org/officeDocument/2006/relationships/font" Target="fonts/Spectral-italic.fntdata"/><Relationship Id="rId30" Type="http://schemas.openxmlformats.org/officeDocument/2006/relationships/slide" Target="slides/slide26.xml"/><Relationship Id="rId74" Type="http://schemas.openxmlformats.org/officeDocument/2006/relationships/font" Target="fonts/Spectral-bold.fntdata"/><Relationship Id="rId33" Type="http://schemas.openxmlformats.org/officeDocument/2006/relationships/slide" Target="slides/slide29.xml"/><Relationship Id="rId32" Type="http://schemas.openxmlformats.org/officeDocument/2006/relationships/slide" Target="slides/slide28.xml"/><Relationship Id="rId76" Type="http://schemas.openxmlformats.org/officeDocument/2006/relationships/font" Target="fonts/Spectral-boldItalic.fntdata"/><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SourceCodePro-regular.fntdata"/><Relationship Id="rId70" Type="http://schemas.openxmlformats.org/officeDocument/2006/relationships/font" Target="fonts/AmaticSC-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AmaticSC-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2df4a07548_0_18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Google Shape;124;g2df4a0754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2df4a07548_0_19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Google Shape;133;g2df4a0754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2df4a07548_0_20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Google Shape;140;g2df4a07548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2df4a07548_0_21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Google Shape;151;g2df4a0754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2df4a07548_0_22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Google Shape;161;g2df4a0754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2df4a07548_0_23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Google Shape;171;g2df4a07548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2df4a07548_0_24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Google Shape;181;g2df4a07548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2df4a07548_0_24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Google Shape;188;g2df4a0754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2df4a07548_0_25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Google Shape;195;g2df4a0754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2df4a07548_0_27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Google Shape;208;g2df4a07548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2df4a07548_0_11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Google Shape;62;g2df4a0754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2df4a07548_0_28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Google Shape;215;g2df4a0754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2df4a07548_0_35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Google Shape;222;g2df4a07548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2df4a07548_0_34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Google Shape;228;g2df4a07548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2df4a07548_0_36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Google Shape;235;g2df4a07548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2df4a07548_0_36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Google Shape;242;g2df4a07548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2df4a07548_0_37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Google Shape;247;g2df4a07548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2df4a07548_0_28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Google Shape;254;g2df4a07548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2df4a07548_0_29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Google Shape;260;g2df4a07548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2df4a07548_0_30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Google Shape;268;g2df4a0754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2df4a07548_0_30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Google Shape;275;g2df4a0754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df4a07548_0_12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Google Shape;69;g2df4a0754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2df4a07548_0_31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2" name="Google Shape;282;g2df4a07548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2df4a07548_0_32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Google Shape;289;g2df4a07548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2df4a07548_0_32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Google Shape;296;g2df4a07548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2df4a07548_0_33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Google Shape;304;g2df4a07548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2df4a07548_0_38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Google Shape;315;g2df4a07548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2df4a07548_0_39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Google Shape;322;g2df4a07548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2df4a07548_0_40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8" name="Google Shape;328;g2df4a07548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2df4a07548_0_41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Google Shape;335;g2df4a07548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2df4a07548_0_42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Google Shape;341;g2df4a07548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2df4a07548_0_43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Google Shape;347;g2df4a07548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2df4a07548_0_13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Google Shape;79;g2df4a0754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2df4a07548_0_45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4" name="Google Shape;364;g2df4a07548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2df4a07548_0_45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1" name="Google Shape;371;g2df4a07548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2df4a07548_0_46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Google Shape;377;g2df4a07548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2df4a07548_0_47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4" name="Google Shape;384;g2df4a07548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2df4a07548_0_47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Google Shape;390;g2df4a07548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2df4a07548_0_48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Google Shape;397;g2df4a07548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2df4a07548_0_49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Google Shape;405;g2df4a07548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2df4a07548_0_50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3" name="Google Shape;413;g2df4a07548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2df4a07548_0_50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Google Shape;420;g2df4a07548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2df4a07548_0_51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6" name="Google Shape;426;g2df4a07548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2df4a07548_0_14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Google Shape;86;g2df4a07548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2df4a07548_0_51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2" name="Google Shape;432;g2df4a07548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2df4a07548_0_52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Google Shape;438;g2df4a07548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2df4a07548_0_53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4" name="Google Shape;444;g2df4a07548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2df4a07548_0_53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Google Shape;451;g2df4a07548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2df4a07548_0_54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7" name="Google Shape;457;g2df4a07548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2df4a07548_0_54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Google Shape;463;g2df4a07548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2df4a07548_0_55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9" name="Google Shape;469;g2df4a07548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2df4a07548_0_56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5" name="Google Shape;475;g2df4a07548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2df4a07548_0_56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1" name="Google Shape;481;g2df4a07548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2df4a07548_0_57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7" name="Google Shape;487;g2df4a07548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2df4a07548_0_15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Google Shape;96;g2df4a0754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2df4a07548_0_57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3" name="Google Shape;493;g2df4a07548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2df4a07548_0_58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Google Shape;499;g2df4a07548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2df4a07548_0_59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6" name="Google Shape;506;g2df4a07548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2df4a07548_0_59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Google Shape;512;g2df4a07548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2df4a07548_0_60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8" name="Google Shape;518;g2df4a07548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2df4a07548_0_16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Google Shape;103;g2df4a07548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2df4a07548_0_17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Google Shape;110;g2df4a07548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2df4a07548_0_17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Google Shape;117;g2df4a07548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4.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6.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image" Target="../media/image59.png"/><Relationship Id="rId7"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6.png"/><Relationship Id="rId4" Type="http://schemas.openxmlformats.org/officeDocument/2006/relationships/image" Target="../media/image64.png"/><Relationship Id="rId5" Type="http://schemas.openxmlformats.org/officeDocument/2006/relationships/image" Target="../media/image71.png"/><Relationship Id="rId6"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youtube.com/watch?v=lV_oJ6Ur94Q"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pt-PT"/>
              <a:t>Netherlands</a:t>
            </a:r>
            <a:endParaRPr/>
          </a:p>
        </p:txBody>
      </p:sp>
      <p:pic>
        <p:nvPicPr>
          <p:cNvPr id="57" name="Google Shape;57;p13"/>
          <p:cNvPicPr preferRelativeResize="0"/>
          <p:nvPr/>
        </p:nvPicPr>
        <p:blipFill>
          <a:blip r:embed="rId3">
            <a:alphaModFix/>
          </a:blip>
          <a:stretch>
            <a:fillRect/>
          </a:stretch>
        </p:blipFill>
        <p:spPr>
          <a:xfrm>
            <a:off x="138325" y="3425725"/>
            <a:ext cx="2497675" cy="1717775"/>
          </a:xfrm>
          <a:prstGeom prst="rect">
            <a:avLst/>
          </a:prstGeom>
          <a:noFill/>
          <a:ln>
            <a:noFill/>
          </a:ln>
        </p:spPr>
      </p:pic>
      <p:pic>
        <p:nvPicPr>
          <p:cNvPr id="58" name="Google Shape;58;p13"/>
          <p:cNvPicPr preferRelativeResize="0"/>
          <p:nvPr/>
        </p:nvPicPr>
        <p:blipFill>
          <a:blip r:embed="rId4">
            <a:alphaModFix/>
          </a:blip>
          <a:stretch>
            <a:fillRect/>
          </a:stretch>
        </p:blipFill>
        <p:spPr>
          <a:xfrm>
            <a:off x="3323163" y="3425725"/>
            <a:ext cx="2497675" cy="1717775"/>
          </a:xfrm>
          <a:prstGeom prst="rect">
            <a:avLst/>
          </a:prstGeom>
          <a:noFill/>
          <a:ln>
            <a:noFill/>
          </a:ln>
        </p:spPr>
      </p:pic>
      <p:pic>
        <p:nvPicPr>
          <p:cNvPr id="59" name="Google Shape;59;p13"/>
          <p:cNvPicPr preferRelativeResize="0"/>
          <p:nvPr/>
        </p:nvPicPr>
        <p:blipFill>
          <a:blip r:embed="rId5">
            <a:alphaModFix/>
          </a:blip>
          <a:stretch>
            <a:fillRect/>
          </a:stretch>
        </p:blipFill>
        <p:spPr>
          <a:xfrm>
            <a:off x="6410300" y="3425725"/>
            <a:ext cx="2497675" cy="1717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Territories</a:t>
            </a:r>
            <a:endParaRPr/>
          </a:p>
        </p:txBody>
      </p:sp>
      <p:sp>
        <p:nvSpPr>
          <p:cNvPr id="127" name="Google Shape;127;p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The Netherlands has three autonomous territories: Aruba island, Saint Martin island and Curacao island.</a:t>
            </a:r>
            <a:endParaRPr/>
          </a:p>
          <a:p>
            <a:pPr indent="-342900" lvl="0" marL="457200">
              <a:spcBef>
                <a:spcPts val="0"/>
              </a:spcBef>
              <a:spcAft>
                <a:spcPts val="0"/>
              </a:spcAft>
              <a:buSzPts val="1800"/>
              <a:buChar char="-"/>
            </a:pPr>
            <a:r>
              <a:rPr lang="pt-PT"/>
              <a:t>The three territories are independent in internal affairs but subject to central control by the Kingdom of the Netherlands in matters of defense and assistance.</a:t>
            </a:r>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pic>
        <p:nvPicPr>
          <p:cNvPr id="128" name="Google Shape;128;p22"/>
          <p:cNvPicPr preferRelativeResize="0"/>
          <p:nvPr/>
        </p:nvPicPr>
        <p:blipFill>
          <a:blip r:embed="rId3">
            <a:alphaModFix/>
          </a:blip>
          <a:stretch>
            <a:fillRect/>
          </a:stretch>
        </p:blipFill>
        <p:spPr>
          <a:xfrm>
            <a:off x="311700" y="3164825"/>
            <a:ext cx="2838450" cy="1562100"/>
          </a:xfrm>
          <a:prstGeom prst="rect">
            <a:avLst/>
          </a:prstGeom>
          <a:noFill/>
          <a:ln>
            <a:noFill/>
          </a:ln>
        </p:spPr>
      </p:pic>
      <p:pic>
        <p:nvPicPr>
          <p:cNvPr id="129" name="Google Shape;129;p22"/>
          <p:cNvPicPr preferRelativeResize="0"/>
          <p:nvPr/>
        </p:nvPicPr>
        <p:blipFill>
          <a:blip r:embed="rId4">
            <a:alphaModFix/>
          </a:blip>
          <a:stretch>
            <a:fillRect/>
          </a:stretch>
        </p:blipFill>
        <p:spPr>
          <a:xfrm>
            <a:off x="3508788" y="3164825"/>
            <a:ext cx="2400300" cy="1562100"/>
          </a:xfrm>
          <a:prstGeom prst="rect">
            <a:avLst/>
          </a:prstGeom>
          <a:noFill/>
          <a:ln>
            <a:noFill/>
          </a:ln>
        </p:spPr>
      </p:pic>
      <p:pic>
        <p:nvPicPr>
          <p:cNvPr id="130" name="Google Shape;130;p22"/>
          <p:cNvPicPr preferRelativeResize="0"/>
          <p:nvPr/>
        </p:nvPicPr>
        <p:blipFill>
          <a:blip r:embed="rId5">
            <a:alphaModFix/>
          </a:blip>
          <a:stretch>
            <a:fillRect/>
          </a:stretch>
        </p:blipFill>
        <p:spPr>
          <a:xfrm>
            <a:off x="6267738" y="3164825"/>
            <a:ext cx="2657475" cy="1562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Why the Netherlands?</a:t>
            </a:r>
            <a:endParaRPr/>
          </a:p>
        </p:txBody>
      </p:sp>
      <p:sp>
        <p:nvSpPr>
          <p:cNvPr id="136" name="Google Shape;136;p23"/>
          <p:cNvSpPr txBox="1"/>
          <p:nvPr>
            <p:ph idx="1" type="body"/>
          </p:nvPr>
        </p:nvSpPr>
        <p:spPr>
          <a:xfrm>
            <a:off x="433075" y="2295475"/>
            <a:ext cx="3835500" cy="13407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100"/>
              </a:spcAft>
              <a:buNone/>
            </a:pPr>
            <a:r>
              <a:rPr lang="pt-PT" sz="1400"/>
              <a:t>The Netherlands is called "The Netherlands" because of its low altitude, which sometimes proves to be negative.</a:t>
            </a:r>
            <a:endParaRPr/>
          </a:p>
        </p:txBody>
      </p:sp>
      <p:pic>
        <p:nvPicPr>
          <p:cNvPr id="137" name="Google Shape;137;p23"/>
          <p:cNvPicPr preferRelativeResize="0"/>
          <p:nvPr/>
        </p:nvPicPr>
        <p:blipFill>
          <a:blip r:embed="rId3">
            <a:alphaModFix/>
          </a:blip>
          <a:stretch>
            <a:fillRect/>
          </a:stretch>
        </p:blipFill>
        <p:spPr>
          <a:xfrm>
            <a:off x="4450675" y="1308050"/>
            <a:ext cx="4226700" cy="3163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Major cities</a:t>
            </a:r>
            <a:endParaRPr/>
          </a:p>
        </p:txBody>
      </p:sp>
      <p:sp>
        <p:nvSpPr>
          <p:cNvPr id="143" name="Google Shape;143;p24"/>
          <p:cNvSpPr txBox="1"/>
          <p:nvPr>
            <p:ph idx="1" type="body"/>
          </p:nvPr>
        </p:nvSpPr>
        <p:spPr>
          <a:xfrm>
            <a:off x="311700" y="121912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Amsterdam</a:t>
            </a:r>
            <a:endParaRPr/>
          </a:p>
        </p:txBody>
      </p:sp>
      <p:pic>
        <p:nvPicPr>
          <p:cNvPr id="144" name="Google Shape;144;p24"/>
          <p:cNvPicPr preferRelativeResize="0"/>
          <p:nvPr/>
        </p:nvPicPr>
        <p:blipFill>
          <a:blip r:embed="rId3">
            <a:alphaModFix/>
          </a:blip>
          <a:stretch>
            <a:fillRect/>
          </a:stretch>
        </p:blipFill>
        <p:spPr>
          <a:xfrm>
            <a:off x="1860463" y="2602175"/>
            <a:ext cx="1876425" cy="1504950"/>
          </a:xfrm>
          <a:prstGeom prst="rect">
            <a:avLst/>
          </a:prstGeom>
          <a:noFill/>
          <a:ln>
            <a:noFill/>
          </a:ln>
        </p:spPr>
      </p:pic>
      <p:pic>
        <p:nvPicPr>
          <p:cNvPr id="145" name="Google Shape;145;p24"/>
          <p:cNvPicPr preferRelativeResize="0"/>
          <p:nvPr/>
        </p:nvPicPr>
        <p:blipFill>
          <a:blip r:embed="rId4">
            <a:alphaModFix/>
          </a:blip>
          <a:stretch>
            <a:fillRect/>
          </a:stretch>
        </p:blipFill>
        <p:spPr>
          <a:xfrm>
            <a:off x="5962600" y="2906975"/>
            <a:ext cx="1704975" cy="1123950"/>
          </a:xfrm>
          <a:prstGeom prst="rect">
            <a:avLst/>
          </a:prstGeom>
          <a:noFill/>
          <a:ln>
            <a:noFill/>
          </a:ln>
        </p:spPr>
      </p:pic>
      <p:pic>
        <p:nvPicPr>
          <p:cNvPr id="146" name="Google Shape;146;p24"/>
          <p:cNvPicPr preferRelativeResize="0"/>
          <p:nvPr/>
        </p:nvPicPr>
        <p:blipFill>
          <a:blip r:embed="rId5">
            <a:alphaModFix/>
          </a:blip>
          <a:stretch>
            <a:fillRect/>
          </a:stretch>
        </p:blipFill>
        <p:spPr>
          <a:xfrm>
            <a:off x="5847525" y="169150"/>
            <a:ext cx="3092175" cy="1901600"/>
          </a:xfrm>
          <a:prstGeom prst="rect">
            <a:avLst/>
          </a:prstGeom>
          <a:noFill/>
          <a:ln>
            <a:noFill/>
          </a:ln>
        </p:spPr>
      </p:pic>
      <p:sp>
        <p:nvSpPr>
          <p:cNvPr id="147" name="Google Shape;147;p24"/>
          <p:cNvSpPr txBox="1"/>
          <p:nvPr/>
        </p:nvSpPr>
        <p:spPr>
          <a:xfrm>
            <a:off x="1892088" y="4107125"/>
            <a:ext cx="1813200" cy="438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Coat of arms</a:t>
            </a:r>
            <a:endParaRPr>
              <a:latin typeface="Spectral"/>
              <a:ea typeface="Spectral"/>
              <a:cs typeface="Spectral"/>
              <a:sym typeface="Spectral"/>
            </a:endParaRPr>
          </a:p>
        </p:txBody>
      </p:sp>
      <p:sp>
        <p:nvSpPr>
          <p:cNvPr id="148" name="Google Shape;148;p24"/>
          <p:cNvSpPr txBox="1"/>
          <p:nvPr/>
        </p:nvSpPr>
        <p:spPr>
          <a:xfrm>
            <a:off x="5827488" y="4030925"/>
            <a:ext cx="1975200" cy="438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Flag</a:t>
            </a:r>
            <a:endParaRPr>
              <a:latin typeface="Spectral"/>
              <a:ea typeface="Spectral"/>
              <a:cs typeface="Spectral"/>
              <a:sym typeface="Spectr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5"/>
          <p:cNvSpPr txBox="1"/>
          <p:nvPr>
            <p:ph idx="1" type="body"/>
          </p:nvPr>
        </p:nvSpPr>
        <p:spPr>
          <a:xfrm>
            <a:off x="311700" y="404600"/>
            <a:ext cx="8520600" cy="41643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Haia</a:t>
            </a:r>
            <a:endParaRPr/>
          </a:p>
        </p:txBody>
      </p:sp>
      <p:pic>
        <p:nvPicPr>
          <p:cNvPr id="154" name="Google Shape;154;p25"/>
          <p:cNvPicPr preferRelativeResize="0"/>
          <p:nvPr/>
        </p:nvPicPr>
        <p:blipFill>
          <a:blip r:embed="rId3">
            <a:alphaModFix/>
          </a:blip>
          <a:stretch>
            <a:fillRect/>
          </a:stretch>
        </p:blipFill>
        <p:spPr>
          <a:xfrm>
            <a:off x="6242975" y="145700"/>
            <a:ext cx="2703825" cy="2043231"/>
          </a:xfrm>
          <a:prstGeom prst="rect">
            <a:avLst/>
          </a:prstGeom>
          <a:noFill/>
          <a:ln>
            <a:noFill/>
          </a:ln>
        </p:spPr>
      </p:pic>
      <p:pic>
        <p:nvPicPr>
          <p:cNvPr id="155" name="Google Shape;155;p25"/>
          <p:cNvPicPr preferRelativeResize="0"/>
          <p:nvPr/>
        </p:nvPicPr>
        <p:blipFill>
          <a:blip r:embed="rId4">
            <a:alphaModFix/>
          </a:blip>
          <a:stretch>
            <a:fillRect/>
          </a:stretch>
        </p:blipFill>
        <p:spPr>
          <a:xfrm>
            <a:off x="708650" y="2696700"/>
            <a:ext cx="1847850" cy="1276350"/>
          </a:xfrm>
          <a:prstGeom prst="rect">
            <a:avLst/>
          </a:prstGeom>
          <a:noFill/>
          <a:ln>
            <a:noFill/>
          </a:ln>
        </p:spPr>
      </p:pic>
      <p:pic>
        <p:nvPicPr>
          <p:cNvPr id="156" name="Google Shape;156;p25"/>
          <p:cNvPicPr preferRelativeResize="0"/>
          <p:nvPr/>
        </p:nvPicPr>
        <p:blipFill>
          <a:blip r:embed="rId5">
            <a:alphaModFix/>
          </a:blip>
          <a:stretch>
            <a:fillRect/>
          </a:stretch>
        </p:blipFill>
        <p:spPr>
          <a:xfrm>
            <a:off x="5078800" y="2753850"/>
            <a:ext cx="1695450" cy="1162050"/>
          </a:xfrm>
          <a:prstGeom prst="rect">
            <a:avLst/>
          </a:prstGeom>
          <a:noFill/>
          <a:ln>
            <a:noFill/>
          </a:ln>
        </p:spPr>
      </p:pic>
      <p:sp>
        <p:nvSpPr>
          <p:cNvPr id="157" name="Google Shape;157;p25"/>
          <p:cNvSpPr txBox="1"/>
          <p:nvPr/>
        </p:nvSpPr>
        <p:spPr>
          <a:xfrm>
            <a:off x="816725" y="3973050"/>
            <a:ext cx="1631700" cy="4770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Coat of arms</a:t>
            </a:r>
            <a:endParaRPr>
              <a:latin typeface="Spectral"/>
              <a:ea typeface="Spectral"/>
              <a:cs typeface="Spectral"/>
              <a:sym typeface="Spectral"/>
            </a:endParaRPr>
          </a:p>
        </p:txBody>
      </p:sp>
      <p:sp>
        <p:nvSpPr>
          <p:cNvPr id="158" name="Google Shape;158;p25"/>
          <p:cNvSpPr txBox="1"/>
          <p:nvPr/>
        </p:nvSpPr>
        <p:spPr>
          <a:xfrm>
            <a:off x="4824325" y="4017475"/>
            <a:ext cx="2204400" cy="4770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Flag</a:t>
            </a:r>
            <a:endParaRPr>
              <a:latin typeface="Spectral"/>
              <a:ea typeface="Spectral"/>
              <a:cs typeface="Spectral"/>
              <a:sym typeface="Spectr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6"/>
          <p:cNvSpPr txBox="1"/>
          <p:nvPr>
            <p:ph idx="1" type="body"/>
          </p:nvPr>
        </p:nvSpPr>
        <p:spPr>
          <a:xfrm>
            <a:off x="311700" y="384375"/>
            <a:ext cx="8520600" cy="41844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Roterdam</a:t>
            </a:r>
            <a:endParaRPr/>
          </a:p>
        </p:txBody>
      </p:sp>
      <p:pic>
        <p:nvPicPr>
          <p:cNvPr id="164" name="Google Shape;164;p26"/>
          <p:cNvPicPr preferRelativeResize="0"/>
          <p:nvPr/>
        </p:nvPicPr>
        <p:blipFill>
          <a:blip r:embed="rId3">
            <a:alphaModFix/>
          </a:blip>
          <a:stretch>
            <a:fillRect/>
          </a:stretch>
        </p:blipFill>
        <p:spPr>
          <a:xfrm>
            <a:off x="6028575" y="256550"/>
            <a:ext cx="2965300" cy="1906250"/>
          </a:xfrm>
          <a:prstGeom prst="rect">
            <a:avLst/>
          </a:prstGeom>
          <a:noFill/>
          <a:ln>
            <a:noFill/>
          </a:ln>
        </p:spPr>
      </p:pic>
      <p:pic>
        <p:nvPicPr>
          <p:cNvPr id="165" name="Google Shape;165;p26"/>
          <p:cNvPicPr preferRelativeResize="0"/>
          <p:nvPr/>
        </p:nvPicPr>
        <p:blipFill>
          <a:blip r:embed="rId4">
            <a:alphaModFix/>
          </a:blip>
          <a:stretch>
            <a:fillRect/>
          </a:stretch>
        </p:blipFill>
        <p:spPr>
          <a:xfrm>
            <a:off x="1267038" y="2791613"/>
            <a:ext cx="1533525" cy="1362075"/>
          </a:xfrm>
          <a:prstGeom prst="rect">
            <a:avLst/>
          </a:prstGeom>
          <a:noFill/>
          <a:ln>
            <a:noFill/>
          </a:ln>
        </p:spPr>
      </p:pic>
      <p:pic>
        <p:nvPicPr>
          <p:cNvPr id="166" name="Google Shape;166;p26"/>
          <p:cNvPicPr preferRelativeResize="0"/>
          <p:nvPr/>
        </p:nvPicPr>
        <p:blipFill>
          <a:blip r:embed="rId5">
            <a:alphaModFix/>
          </a:blip>
          <a:stretch>
            <a:fillRect/>
          </a:stretch>
        </p:blipFill>
        <p:spPr>
          <a:xfrm>
            <a:off x="5317800" y="2867813"/>
            <a:ext cx="1828800" cy="1209675"/>
          </a:xfrm>
          <a:prstGeom prst="rect">
            <a:avLst/>
          </a:prstGeom>
          <a:noFill/>
          <a:ln>
            <a:noFill/>
          </a:ln>
        </p:spPr>
      </p:pic>
      <p:sp>
        <p:nvSpPr>
          <p:cNvPr id="167" name="Google Shape;167;p26"/>
          <p:cNvSpPr txBox="1"/>
          <p:nvPr/>
        </p:nvSpPr>
        <p:spPr>
          <a:xfrm>
            <a:off x="890813" y="4077500"/>
            <a:ext cx="2286000" cy="606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Coat of arms</a:t>
            </a:r>
            <a:endParaRPr>
              <a:latin typeface="Spectral"/>
              <a:ea typeface="Spectral"/>
              <a:cs typeface="Spectral"/>
              <a:sym typeface="Spectral"/>
            </a:endParaRPr>
          </a:p>
        </p:txBody>
      </p:sp>
      <p:sp>
        <p:nvSpPr>
          <p:cNvPr id="168" name="Google Shape;168;p26"/>
          <p:cNvSpPr txBox="1"/>
          <p:nvPr/>
        </p:nvSpPr>
        <p:spPr>
          <a:xfrm>
            <a:off x="5130000" y="4199600"/>
            <a:ext cx="2204400" cy="3627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Flag</a:t>
            </a:r>
            <a:endParaRPr>
              <a:latin typeface="Spectral"/>
              <a:ea typeface="Spectral"/>
              <a:cs typeface="Spectral"/>
              <a:sym typeface="Spectr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7"/>
          <p:cNvSpPr txBox="1"/>
          <p:nvPr>
            <p:ph idx="1" type="body"/>
          </p:nvPr>
        </p:nvSpPr>
        <p:spPr>
          <a:xfrm>
            <a:off x="311700" y="485525"/>
            <a:ext cx="8520600" cy="40833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Eindhoven</a:t>
            </a:r>
            <a:endParaRPr/>
          </a:p>
        </p:txBody>
      </p:sp>
      <p:pic>
        <p:nvPicPr>
          <p:cNvPr id="174" name="Google Shape;174;p27"/>
          <p:cNvPicPr preferRelativeResize="0"/>
          <p:nvPr/>
        </p:nvPicPr>
        <p:blipFill>
          <a:blip r:embed="rId3">
            <a:alphaModFix/>
          </a:blip>
          <a:stretch>
            <a:fillRect/>
          </a:stretch>
        </p:blipFill>
        <p:spPr>
          <a:xfrm>
            <a:off x="2660100" y="342538"/>
            <a:ext cx="6172200" cy="1343025"/>
          </a:xfrm>
          <a:prstGeom prst="rect">
            <a:avLst/>
          </a:prstGeom>
          <a:noFill/>
          <a:ln>
            <a:noFill/>
          </a:ln>
        </p:spPr>
      </p:pic>
      <p:pic>
        <p:nvPicPr>
          <p:cNvPr id="175" name="Google Shape;175;p27"/>
          <p:cNvPicPr preferRelativeResize="0"/>
          <p:nvPr/>
        </p:nvPicPr>
        <p:blipFill>
          <a:blip r:embed="rId4">
            <a:alphaModFix/>
          </a:blip>
          <a:stretch>
            <a:fillRect/>
          </a:stretch>
        </p:blipFill>
        <p:spPr>
          <a:xfrm>
            <a:off x="1555200" y="2529813"/>
            <a:ext cx="1104900" cy="1400175"/>
          </a:xfrm>
          <a:prstGeom prst="rect">
            <a:avLst/>
          </a:prstGeom>
          <a:noFill/>
          <a:ln>
            <a:noFill/>
          </a:ln>
        </p:spPr>
      </p:pic>
      <p:pic>
        <p:nvPicPr>
          <p:cNvPr id="176" name="Google Shape;176;p27"/>
          <p:cNvPicPr preferRelativeResize="0"/>
          <p:nvPr/>
        </p:nvPicPr>
        <p:blipFill>
          <a:blip r:embed="rId5">
            <a:alphaModFix/>
          </a:blip>
          <a:stretch>
            <a:fillRect/>
          </a:stretch>
        </p:blipFill>
        <p:spPr>
          <a:xfrm>
            <a:off x="4790688" y="2653638"/>
            <a:ext cx="1628775" cy="1152525"/>
          </a:xfrm>
          <a:prstGeom prst="rect">
            <a:avLst/>
          </a:prstGeom>
          <a:noFill/>
          <a:ln>
            <a:noFill/>
          </a:ln>
        </p:spPr>
      </p:pic>
      <p:sp>
        <p:nvSpPr>
          <p:cNvPr id="177" name="Google Shape;177;p27"/>
          <p:cNvSpPr txBox="1"/>
          <p:nvPr/>
        </p:nvSpPr>
        <p:spPr>
          <a:xfrm>
            <a:off x="813000" y="4007450"/>
            <a:ext cx="2589300" cy="606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Coat of arms</a:t>
            </a:r>
            <a:endParaRPr>
              <a:latin typeface="Spectral"/>
              <a:ea typeface="Spectral"/>
              <a:cs typeface="Spectral"/>
              <a:sym typeface="Spectral"/>
            </a:endParaRPr>
          </a:p>
        </p:txBody>
      </p:sp>
      <p:sp>
        <p:nvSpPr>
          <p:cNvPr id="178" name="Google Shape;178;p27"/>
          <p:cNvSpPr txBox="1"/>
          <p:nvPr/>
        </p:nvSpPr>
        <p:spPr>
          <a:xfrm>
            <a:off x="4631738" y="3930000"/>
            <a:ext cx="1946700" cy="534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latin typeface="Spectral"/>
                <a:ea typeface="Spectral"/>
                <a:cs typeface="Spectral"/>
                <a:sym typeface="Spectral"/>
              </a:rPr>
              <a:t>Flag</a:t>
            </a:r>
            <a:endParaRPr>
              <a:latin typeface="Spectral"/>
              <a:ea typeface="Spectral"/>
              <a:cs typeface="Spectral"/>
              <a:sym typeface="Spectr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8"/>
          <p:cNvSpPr txBox="1"/>
          <p:nvPr>
            <p:ph idx="1" type="body"/>
          </p:nvPr>
        </p:nvSpPr>
        <p:spPr>
          <a:xfrm>
            <a:off x="120850" y="104975"/>
            <a:ext cx="8520600" cy="42444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Delft</a:t>
            </a:r>
            <a:endParaRPr/>
          </a:p>
        </p:txBody>
      </p:sp>
      <p:pic>
        <p:nvPicPr>
          <p:cNvPr id="184" name="Google Shape;184;p28"/>
          <p:cNvPicPr preferRelativeResize="0"/>
          <p:nvPr/>
        </p:nvPicPr>
        <p:blipFill>
          <a:blip r:embed="rId3">
            <a:alphaModFix/>
          </a:blip>
          <a:stretch>
            <a:fillRect/>
          </a:stretch>
        </p:blipFill>
        <p:spPr>
          <a:xfrm>
            <a:off x="632000" y="1479126"/>
            <a:ext cx="3533225" cy="2612900"/>
          </a:xfrm>
          <a:prstGeom prst="rect">
            <a:avLst/>
          </a:prstGeom>
          <a:noFill/>
          <a:ln>
            <a:noFill/>
          </a:ln>
        </p:spPr>
      </p:pic>
      <p:pic>
        <p:nvPicPr>
          <p:cNvPr id="185" name="Google Shape;185;p28"/>
          <p:cNvPicPr preferRelativeResize="0"/>
          <p:nvPr/>
        </p:nvPicPr>
        <p:blipFill>
          <a:blip r:embed="rId4">
            <a:alphaModFix/>
          </a:blip>
          <a:stretch>
            <a:fillRect/>
          </a:stretch>
        </p:blipFill>
        <p:spPr>
          <a:xfrm>
            <a:off x="4935750" y="1479127"/>
            <a:ext cx="3506489" cy="261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The coat of arms</a:t>
            </a:r>
            <a:endParaRPr/>
          </a:p>
        </p:txBody>
      </p:sp>
      <p:sp>
        <p:nvSpPr>
          <p:cNvPr id="191" name="Google Shape;191;p29"/>
          <p:cNvSpPr txBox="1"/>
          <p:nvPr>
            <p:ph idx="1" type="body"/>
          </p:nvPr>
        </p:nvSpPr>
        <p:spPr>
          <a:xfrm>
            <a:off x="311700" y="1228675"/>
            <a:ext cx="4602900" cy="33402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The coat of arms of the Netherlands is the symbol of the Dutch monarchy.</a:t>
            </a:r>
            <a:endParaRPr sz="1400"/>
          </a:p>
          <a:p>
            <a:pPr indent="-317500" lvl="0" marL="457200" rtl="0">
              <a:spcBef>
                <a:spcPts val="0"/>
              </a:spcBef>
              <a:spcAft>
                <a:spcPts val="0"/>
              </a:spcAft>
              <a:buSzPts val="1400"/>
              <a:buChar char="-"/>
            </a:pPr>
            <a:r>
              <a:rPr lang="pt-PT" sz="1400"/>
              <a:t>The lion is crowned, and has a set of seven arrows in his left hand, and a sword in his right hand. These charges are derived from the United Provinces. The seven arrows represent the seven provinces of the Netherlands that revolted against Spain in 1568.</a:t>
            </a:r>
            <a:endParaRPr sz="1400"/>
          </a:p>
          <a:p>
            <a:pPr indent="0" lvl="0" marL="0">
              <a:spcBef>
                <a:spcPts val="0"/>
              </a:spcBef>
              <a:spcAft>
                <a:spcPts val="1600"/>
              </a:spcAft>
              <a:buNone/>
            </a:pPr>
            <a:r>
              <a:t/>
            </a:r>
            <a:endParaRPr sz="1400"/>
          </a:p>
        </p:txBody>
      </p:sp>
      <p:pic>
        <p:nvPicPr>
          <p:cNvPr id="192" name="Google Shape;192;p29"/>
          <p:cNvPicPr preferRelativeResize="0"/>
          <p:nvPr/>
        </p:nvPicPr>
        <p:blipFill>
          <a:blip r:embed="rId3">
            <a:alphaModFix/>
          </a:blip>
          <a:stretch>
            <a:fillRect/>
          </a:stretch>
        </p:blipFill>
        <p:spPr>
          <a:xfrm>
            <a:off x="5511075" y="1228675"/>
            <a:ext cx="2600325" cy="3019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The flag</a:t>
            </a:r>
            <a:endParaRPr/>
          </a:p>
        </p:txBody>
      </p:sp>
      <p:sp>
        <p:nvSpPr>
          <p:cNvPr id="198" name="Google Shape;198;p3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99" name="Google Shape;199;p30"/>
          <p:cNvPicPr preferRelativeResize="0"/>
          <p:nvPr/>
        </p:nvPicPr>
        <p:blipFill>
          <a:blip r:embed="rId3">
            <a:alphaModFix/>
          </a:blip>
          <a:stretch>
            <a:fillRect/>
          </a:stretch>
        </p:blipFill>
        <p:spPr>
          <a:xfrm>
            <a:off x="556925" y="1304875"/>
            <a:ext cx="4591050" cy="3048000"/>
          </a:xfrm>
          <a:prstGeom prst="rect">
            <a:avLst/>
          </a:prstGeom>
          <a:noFill/>
          <a:ln>
            <a:noFill/>
          </a:ln>
        </p:spPr>
      </p:pic>
      <p:cxnSp>
        <p:nvCxnSpPr>
          <p:cNvPr id="200" name="Google Shape;200;p30"/>
          <p:cNvCxnSpPr/>
          <p:nvPr/>
        </p:nvCxnSpPr>
        <p:spPr>
          <a:xfrm>
            <a:off x="5239075" y="1813100"/>
            <a:ext cx="706200" cy="0"/>
          </a:xfrm>
          <a:prstGeom prst="straightConnector1">
            <a:avLst/>
          </a:prstGeom>
          <a:noFill/>
          <a:ln cap="flat" cmpd="sng" w="9525">
            <a:solidFill>
              <a:schemeClr val="dk2"/>
            </a:solidFill>
            <a:prstDash val="solid"/>
            <a:round/>
            <a:headEnd len="med" w="med" type="none"/>
            <a:tailEnd len="med" w="med" type="triangle"/>
          </a:ln>
        </p:spPr>
      </p:cxnSp>
      <p:cxnSp>
        <p:nvCxnSpPr>
          <p:cNvPr id="201" name="Google Shape;201;p30"/>
          <p:cNvCxnSpPr/>
          <p:nvPr/>
        </p:nvCxnSpPr>
        <p:spPr>
          <a:xfrm>
            <a:off x="5286500" y="2738475"/>
            <a:ext cx="706200" cy="0"/>
          </a:xfrm>
          <a:prstGeom prst="straightConnector1">
            <a:avLst/>
          </a:prstGeom>
          <a:noFill/>
          <a:ln cap="flat" cmpd="sng" w="9525">
            <a:solidFill>
              <a:schemeClr val="dk2"/>
            </a:solidFill>
            <a:prstDash val="solid"/>
            <a:round/>
            <a:headEnd len="med" w="med" type="none"/>
            <a:tailEnd len="med" w="med" type="triangle"/>
          </a:ln>
        </p:spPr>
      </p:cxnSp>
      <p:cxnSp>
        <p:nvCxnSpPr>
          <p:cNvPr id="202" name="Google Shape;202;p30"/>
          <p:cNvCxnSpPr/>
          <p:nvPr/>
        </p:nvCxnSpPr>
        <p:spPr>
          <a:xfrm>
            <a:off x="5286500" y="3845100"/>
            <a:ext cx="706200" cy="0"/>
          </a:xfrm>
          <a:prstGeom prst="straightConnector1">
            <a:avLst/>
          </a:prstGeom>
          <a:noFill/>
          <a:ln cap="flat" cmpd="sng" w="9525">
            <a:solidFill>
              <a:schemeClr val="dk2"/>
            </a:solidFill>
            <a:prstDash val="solid"/>
            <a:round/>
            <a:headEnd len="med" w="med" type="none"/>
            <a:tailEnd len="med" w="med" type="triangle"/>
          </a:ln>
        </p:spPr>
      </p:cxnSp>
      <p:sp>
        <p:nvSpPr>
          <p:cNvPr id="203" name="Google Shape;203;p30"/>
          <p:cNvSpPr txBox="1"/>
          <p:nvPr/>
        </p:nvSpPr>
        <p:spPr>
          <a:xfrm>
            <a:off x="6036375" y="1386050"/>
            <a:ext cx="2700600" cy="854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solidFill>
                  <a:schemeClr val="dk2"/>
                </a:solidFill>
                <a:latin typeface="Source Code Pro"/>
                <a:ea typeface="Source Code Pro"/>
                <a:cs typeface="Source Code Pro"/>
                <a:sym typeface="Source Code Pro"/>
              </a:rPr>
              <a:t>It represents blood spilled by the people during World War II.</a:t>
            </a:r>
            <a:endParaRPr/>
          </a:p>
        </p:txBody>
      </p:sp>
      <p:sp>
        <p:nvSpPr>
          <p:cNvPr id="204" name="Google Shape;204;p30"/>
          <p:cNvSpPr txBox="1"/>
          <p:nvPr/>
        </p:nvSpPr>
        <p:spPr>
          <a:xfrm>
            <a:off x="6131225" y="2311425"/>
            <a:ext cx="2538300" cy="854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solidFill>
                  <a:schemeClr val="dk2"/>
                </a:solidFill>
                <a:latin typeface="Source Code Pro"/>
                <a:ea typeface="Source Code Pro"/>
                <a:cs typeface="Source Code Pro"/>
                <a:sym typeface="Source Code Pro"/>
              </a:rPr>
              <a:t>It represents peace between North Holland and South Holland.</a:t>
            </a:r>
            <a:endParaRPr/>
          </a:p>
        </p:txBody>
      </p:sp>
      <p:sp>
        <p:nvSpPr>
          <p:cNvPr id="205" name="Google Shape;205;p30"/>
          <p:cNvSpPr txBox="1"/>
          <p:nvPr/>
        </p:nvSpPr>
        <p:spPr>
          <a:xfrm>
            <a:off x="6131225" y="3210450"/>
            <a:ext cx="2614800" cy="1269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pt-PT">
                <a:solidFill>
                  <a:schemeClr val="dk2"/>
                </a:solidFill>
                <a:latin typeface="Source Code Pro"/>
                <a:ea typeface="Source Code Pro"/>
                <a:cs typeface="Source Code Pro"/>
                <a:sym typeface="Source Code Pro"/>
              </a:rPr>
              <a:t>It represents the Sea around the Netherlands, which also gives the name to him of Netherlands.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The language</a:t>
            </a:r>
            <a:endParaRPr/>
          </a:p>
        </p:txBody>
      </p:sp>
      <p:sp>
        <p:nvSpPr>
          <p:cNvPr id="211" name="Google Shape;211;p3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The language used in the Netherlands is Dutch.</a:t>
            </a:r>
            <a:endParaRPr sz="1400"/>
          </a:p>
        </p:txBody>
      </p:sp>
      <p:pic>
        <p:nvPicPr>
          <p:cNvPr id="212" name="Google Shape;212;p31"/>
          <p:cNvPicPr preferRelativeResize="0"/>
          <p:nvPr/>
        </p:nvPicPr>
        <p:blipFill>
          <a:blip r:embed="rId3">
            <a:alphaModFix/>
          </a:blip>
          <a:stretch>
            <a:fillRect/>
          </a:stretch>
        </p:blipFill>
        <p:spPr>
          <a:xfrm>
            <a:off x="1938338" y="2002300"/>
            <a:ext cx="5267325" cy="2419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Topics</a:t>
            </a:r>
            <a:endParaRPr/>
          </a:p>
        </p:txBody>
      </p:sp>
      <p:sp>
        <p:nvSpPr>
          <p:cNvPr id="65" name="Google Shape;65;p14"/>
          <p:cNvSpPr txBox="1"/>
          <p:nvPr>
            <p:ph idx="1" type="body"/>
          </p:nvPr>
        </p:nvSpPr>
        <p:spPr>
          <a:xfrm>
            <a:off x="311700" y="1204875"/>
            <a:ext cx="8520600" cy="3340200"/>
          </a:xfrm>
          <a:prstGeom prst="rect">
            <a:avLst/>
          </a:prstGeom>
        </p:spPr>
        <p:txBody>
          <a:bodyPr anchorCtr="0" anchor="t" bIns="91425" lIns="91425" spcFirstLastPara="1" rIns="91425" wrap="square" tIns="91425">
            <a:noAutofit/>
          </a:bodyPr>
          <a:lstStyle/>
          <a:p>
            <a:pPr indent="-317500" lvl="0" marL="457200">
              <a:lnSpc>
                <a:spcPct val="100000"/>
              </a:lnSpc>
              <a:spcBef>
                <a:spcPts val="0"/>
              </a:spcBef>
              <a:spcAft>
                <a:spcPts val="0"/>
              </a:spcAft>
              <a:buSzPts val="1400"/>
              <a:buChar char="-"/>
            </a:pPr>
            <a:r>
              <a:rPr lang="pt-PT" sz="1400"/>
              <a:t>Introduction</a:t>
            </a:r>
            <a:endParaRPr sz="1400"/>
          </a:p>
          <a:p>
            <a:pPr indent="-317500" lvl="0" marL="457200">
              <a:lnSpc>
                <a:spcPct val="100000"/>
              </a:lnSpc>
              <a:spcBef>
                <a:spcPts val="0"/>
              </a:spcBef>
              <a:spcAft>
                <a:spcPts val="0"/>
              </a:spcAft>
              <a:buSzPts val="1400"/>
              <a:buChar char="-"/>
            </a:pPr>
            <a:r>
              <a:rPr lang="pt-PT" sz="1400"/>
              <a:t>Brief Facts about the Netherlands</a:t>
            </a:r>
            <a:endParaRPr sz="1400"/>
          </a:p>
          <a:p>
            <a:pPr indent="-317500" lvl="0" marL="457200">
              <a:lnSpc>
                <a:spcPct val="100000"/>
              </a:lnSpc>
              <a:spcBef>
                <a:spcPts val="0"/>
              </a:spcBef>
              <a:spcAft>
                <a:spcPts val="0"/>
              </a:spcAft>
              <a:buSzPts val="1400"/>
              <a:buChar char="-"/>
            </a:pPr>
            <a:r>
              <a:rPr lang="pt-PT" sz="1400"/>
              <a:t>Geography</a:t>
            </a:r>
            <a:endParaRPr sz="1400"/>
          </a:p>
          <a:p>
            <a:pPr indent="-317500" lvl="0" marL="457200">
              <a:lnSpc>
                <a:spcPct val="100000"/>
              </a:lnSpc>
              <a:spcBef>
                <a:spcPts val="0"/>
              </a:spcBef>
              <a:spcAft>
                <a:spcPts val="0"/>
              </a:spcAft>
              <a:buSzPts val="1400"/>
              <a:buChar char="-"/>
            </a:pPr>
            <a:r>
              <a:rPr lang="pt-PT" sz="1400"/>
              <a:t>Geographic location</a:t>
            </a:r>
            <a:endParaRPr sz="1400"/>
          </a:p>
          <a:p>
            <a:pPr indent="-317500" lvl="0" marL="457200">
              <a:lnSpc>
                <a:spcPct val="100000"/>
              </a:lnSpc>
              <a:spcBef>
                <a:spcPts val="0"/>
              </a:spcBef>
              <a:spcAft>
                <a:spcPts val="0"/>
              </a:spcAft>
              <a:buSzPts val="1400"/>
              <a:buChar char="-"/>
            </a:pPr>
            <a:r>
              <a:rPr lang="pt-PT" sz="1400"/>
              <a:t>A little of history</a:t>
            </a:r>
            <a:endParaRPr sz="1400"/>
          </a:p>
          <a:p>
            <a:pPr indent="-317500" lvl="0" marL="457200">
              <a:lnSpc>
                <a:spcPct val="100000"/>
              </a:lnSpc>
              <a:spcBef>
                <a:spcPts val="0"/>
              </a:spcBef>
              <a:spcAft>
                <a:spcPts val="0"/>
              </a:spcAft>
              <a:buSzPts val="1400"/>
              <a:buChar char="-"/>
            </a:pPr>
            <a:r>
              <a:rPr lang="pt-PT" sz="1400"/>
              <a:t>Provinces of the Netherlands</a:t>
            </a:r>
            <a:endParaRPr sz="1400"/>
          </a:p>
          <a:p>
            <a:pPr indent="-317500" lvl="0" marL="457200" rtl="0">
              <a:lnSpc>
                <a:spcPct val="100000"/>
              </a:lnSpc>
              <a:spcBef>
                <a:spcPts val="0"/>
              </a:spcBef>
              <a:spcAft>
                <a:spcPts val="0"/>
              </a:spcAft>
              <a:buSzPts val="1400"/>
              <a:buChar char="-"/>
            </a:pPr>
            <a:r>
              <a:rPr lang="pt-PT" sz="1400"/>
              <a:t>Territories</a:t>
            </a:r>
            <a:endParaRPr sz="1400"/>
          </a:p>
          <a:p>
            <a:pPr indent="-317500" lvl="0" marL="457200">
              <a:lnSpc>
                <a:spcPct val="100000"/>
              </a:lnSpc>
              <a:spcBef>
                <a:spcPts val="0"/>
              </a:spcBef>
              <a:spcAft>
                <a:spcPts val="0"/>
              </a:spcAft>
              <a:buSzPts val="1400"/>
              <a:buChar char="-"/>
            </a:pPr>
            <a:r>
              <a:rPr lang="pt-PT" sz="1400"/>
              <a:t>Why the Netherlands?</a:t>
            </a:r>
            <a:endParaRPr sz="1400"/>
          </a:p>
          <a:p>
            <a:pPr indent="-317500" lvl="0" marL="457200">
              <a:lnSpc>
                <a:spcPct val="100000"/>
              </a:lnSpc>
              <a:spcBef>
                <a:spcPts val="0"/>
              </a:spcBef>
              <a:spcAft>
                <a:spcPts val="0"/>
              </a:spcAft>
              <a:buSzPts val="1400"/>
              <a:buChar char="-"/>
            </a:pPr>
            <a:r>
              <a:rPr lang="pt-PT" sz="1400"/>
              <a:t>Major cities</a:t>
            </a:r>
            <a:endParaRPr sz="1400"/>
          </a:p>
          <a:p>
            <a:pPr indent="-317500" lvl="0" marL="457200">
              <a:lnSpc>
                <a:spcPct val="100000"/>
              </a:lnSpc>
              <a:spcBef>
                <a:spcPts val="0"/>
              </a:spcBef>
              <a:spcAft>
                <a:spcPts val="0"/>
              </a:spcAft>
              <a:buSzPts val="1400"/>
              <a:buChar char="-"/>
            </a:pPr>
            <a:r>
              <a:rPr lang="pt-PT" sz="1400"/>
              <a:t>The coat of arms</a:t>
            </a:r>
            <a:endParaRPr sz="1400"/>
          </a:p>
          <a:p>
            <a:pPr indent="-317500" lvl="0" marL="457200">
              <a:lnSpc>
                <a:spcPct val="100000"/>
              </a:lnSpc>
              <a:spcBef>
                <a:spcPts val="0"/>
              </a:spcBef>
              <a:spcAft>
                <a:spcPts val="0"/>
              </a:spcAft>
              <a:buSzPts val="1400"/>
              <a:buChar char="-"/>
            </a:pPr>
            <a:r>
              <a:rPr lang="pt-PT" sz="1400"/>
              <a:t>The flag</a:t>
            </a:r>
            <a:endParaRPr sz="1400"/>
          </a:p>
          <a:p>
            <a:pPr indent="-317500" lvl="0" marL="457200">
              <a:lnSpc>
                <a:spcPct val="100000"/>
              </a:lnSpc>
              <a:spcBef>
                <a:spcPts val="0"/>
              </a:spcBef>
              <a:spcAft>
                <a:spcPts val="0"/>
              </a:spcAft>
              <a:buSzPts val="1400"/>
              <a:buChar char="-"/>
            </a:pPr>
            <a:r>
              <a:rPr lang="pt-PT" sz="1400"/>
              <a:t>The language</a:t>
            </a:r>
            <a:endParaRPr sz="1400"/>
          </a:p>
          <a:p>
            <a:pPr indent="-317500" lvl="0" marL="457200">
              <a:lnSpc>
                <a:spcPct val="100000"/>
              </a:lnSpc>
              <a:spcBef>
                <a:spcPts val="0"/>
              </a:spcBef>
              <a:spcAft>
                <a:spcPts val="0"/>
              </a:spcAft>
              <a:buSzPts val="1400"/>
              <a:buChar char="-"/>
            </a:pPr>
            <a:r>
              <a:rPr lang="pt-PT" sz="1400"/>
              <a:t>The capital</a:t>
            </a:r>
            <a:endParaRPr sz="1400"/>
          </a:p>
          <a:p>
            <a:pPr indent="-317500" lvl="0" marL="457200">
              <a:lnSpc>
                <a:spcPct val="100000"/>
              </a:lnSpc>
              <a:spcBef>
                <a:spcPts val="0"/>
              </a:spcBef>
              <a:spcAft>
                <a:spcPts val="0"/>
              </a:spcAft>
              <a:buSzPts val="1400"/>
              <a:buChar char="-"/>
            </a:pPr>
            <a:r>
              <a:rPr lang="pt-PT" sz="1400"/>
              <a:t>Culture</a:t>
            </a:r>
            <a:endParaRPr sz="1400"/>
          </a:p>
          <a:p>
            <a:pPr indent="-317500" lvl="0" marL="457200">
              <a:lnSpc>
                <a:spcPct val="100000"/>
              </a:lnSpc>
              <a:spcBef>
                <a:spcPts val="0"/>
              </a:spcBef>
              <a:spcAft>
                <a:spcPts val="0"/>
              </a:spcAft>
              <a:buSzPts val="1400"/>
              <a:buChar char="-"/>
            </a:pPr>
            <a:r>
              <a:rPr lang="pt-PT" sz="1400"/>
              <a:t>Religion</a:t>
            </a:r>
            <a:endParaRPr sz="1400"/>
          </a:p>
          <a:p>
            <a:pPr indent="0" lvl="0" marL="0" rtl="0">
              <a:lnSpc>
                <a:spcPct val="100000"/>
              </a:lnSpc>
              <a:spcBef>
                <a:spcPts val="100"/>
              </a:spcBef>
              <a:spcAft>
                <a:spcPts val="0"/>
              </a:spcAft>
              <a:buNone/>
            </a:pPr>
            <a:r>
              <a:t/>
            </a:r>
            <a:endParaRPr sz="1000"/>
          </a:p>
        </p:txBody>
      </p:sp>
      <p:pic>
        <p:nvPicPr>
          <p:cNvPr id="66" name="Google Shape;66;p14"/>
          <p:cNvPicPr preferRelativeResize="0"/>
          <p:nvPr/>
        </p:nvPicPr>
        <p:blipFill>
          <a:blip r:embed="rId3">
            <a:alphaModFix/>
          </a:blip>
          <a:stretch>
            <a:fillRect/>
          </a:stretch>
        </p:blipFill>
        <p:spPr>
          <a:xfrm>
            <a:off x="4945925" y="1686073"/>
            <a:ext cx="3575675" cy="2377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The capital</a:t>
            </a:r>
            <a:endParaRPr/>
          </a:p>
        </p:txBody>
      </p:sp>
      <p:sp>
        <p:nvSpPr>
          <p:cNvPr id="218" name="Google Shape;218;p3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The capital od Netherlands is Amsterdam.</a:t>
            </a:r>
            <a:endParaRPr/>
          </a:p>
        </p:txBody>
      </p:sp>
      <p:pic>
        <p:nvPicPr>
          <p:cNvPr id="219" name="Google Shape;219;p32"/>
          <p:cNvPicPr preferRelativeResize="0"/>
          <p:nvPr/>
        </p:nvPicPr>
        <p:blipFill>
          <a:blip r:embed="rId3">
            <a:alphaModFix/>
          </a:blip>
          <a:stretch>
            <a:fillRect/>
          </a:stretch>
        </p:blipFill>
        <p:spPr>
          <a:xfrm>
            <a:off x="3033736" y="1950200"/>
            <a:ext cx="5798575" cy="2800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3"/>
          <p:cNvSpPr txBox="1"/>
          <p:nvPr>
            <p:ph idx="1" type="body"/>
          </p:nvPr>
        </p:nvSpPr>
        <p:spPr>
          <a:xfrm>
            <a:off x="311700" y="364125"/>
            <a:ext cx="8520600" cy="42249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Amsterdam was born at the mouth of the river Amstel, in a region that had no more than extensive lakes and marshes that were below the average level of sea water. The shallow sea of the south was conquered by the small communities that lived there thanks to the construction of canals and dikes. The city began to be designed as we know it today, around the year 1200, when a small fishing community was established in the place where today is the beautiful Dam square. In the following centuries, Amsterdam became one of the main commercial ports of Europe, connecting the cities of the Hanseatic League with the south of the continent. At the end of the century. XV, more than half of the navigation of the Baltic Sea was of Dutch origin.</a:t>
            </a:r>
            <a:endParaRPr sz="1400"/>
          </a:p>
        </p:txBody>
      </p:sp>
      <p:pic>
        <p:nvPicPr>
          <p:cNvPr id="225" name="Google Shape;225;p33"/>
          <p:cNvPicPr preferRelativeResize="0"/>
          <p:nvPr/>
        </p:nvPicPr>
        <p:blipFill>
          <a:blip r:embed="rId3">
            <a:alphaModFix/>
          </a:blip>
          <a:stretch>
            <a:fillRect/>
          </a:stretch>
        </p:blipFill>
        <p:spPr>
          <a:xfrm>
            <a:off x="5773325" y="2976950"/>
            <a:ext cx="2923475" cy="1945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Capital: typical houses</a:t>
            </a:r>
            <a:endParaRPr/>
          </a:p>
        </p:txBody>
      </p:sp>
      <p:sp>
        <p:nvSpPr>
          <p:cNvPr id="231" name="Google Shape;231;p3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32" name="Google Shape;232;p34"/>
          <p:cNvPicPr preferRelativeResize="0"/>
          <p:nvPr/>
        </p:nvPicPr>
        <p:blipFill>
          <a:blip r:embed="rId3">
            <a:alphaModFix/>
          </a:blip>
          <a:stretch>
            <a:fillRect/>
          </a:stretch>
        </p:blipFill>
        <p:spPr>
          <a:xfrm>
            <a:off x="558591" y="1228677"/>
            <a:ext cx="7842209" cy="3340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Capital: tulip field</a:t>
            </a:r>
            <a:endParaRPr/>
          </a:p>
        </p:txBody>
      </p:sp>
      <p:sp>
        <p:nvSpPr>
          <p:cNvPr id="238" name="Google Shape;238;p3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39" name="Google Shape;239;p35"/>
          <p:cNvPicPr preferRelativeResize="0"/>
          <p:nvPr/>
        </p:nvPicPr>
        <p:blipFill>
          <a:blip r:embed="rId3">
            <a:alphaModFix/>
          </a:blip>
          <a:stretch>
            <a:fillRect/>
          </a:stretch>
        </p:blipFill>
        <p:spPr>
          <a:xfrm>
            <a:off x="464100" y="1342902"/>
            <a:ext cx="8153400" cy="31117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36"/>
          <p:cNvPicPr preferRelativeResize="0"/>
          <p:nvPr/>
        </p:nvPicPr>
        <p:blipFill>
          <a:blip r:embed="rId3">
            <a:alphaModFix/>
          </a:blip>
          <a:stretch>
            <a:fillRect/>
          </a:stretch>
        </p:blipFill>
        <p:spPr>
          <a:xfrm>
            <a:off x="464638" y="402413"/>
            <a:ext cx="8214726" cy="4338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Capital: Typical bicycles</a:t>
            </a:r>
            <a:endParaRPr/>
          </a:p>
        </p:txBody>
      </p:sp>
      <p:sp>
        <p:nvSpPr>
          <p:cNvPr id="250" name="Google Shape;250;p3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51" name="Google Shape;251;p37"/>
          <p:cNvPicPr preferRelativeResize="0"/>
          <p:nvPr/>
        </p:nvPicPr>
        <p:blipFill>
          <a:blip r:embed="rId3">
            <a:alphaModFix/>
          </a:blip>
          <a:stretch>
            <a:fillRect/>
          </a:stretch>
        </p:blipFill>
        <p:spPr>
          <a:xfrm>
            <a:off x="1728490" y="1142975"/>
            <a:ext cx="5687025" cy="351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Culture: painting</a:t>
            </a:r>
            <a:endParaRPr/>
          </a:p>
        </p:txBody>
      </p:sp>
      <p:sp>
        <p:nvSpPr>
          <p:cNvPr id="257" name="Google Shape;257;p38"/>
          <p:cNvSpPr txBox="1"/>
          <p:nvPr>
            <p:ph idx="1" type="body"/>
          </p:nvPr>
        </p:nvSpPr>
        <p:spPr>
          <a:xfrm>
            <a:off x="311700" y="1914475"/>
            <a:ext cx="8520600" cy="19476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pt-PT"/>
              <a:t>It was a country that marked the history of European painting, during the time of the Dutch masters like Rembrandt Van Rijn, Johannes Vermeer and Jan Steen. Without forgetting in the 19th and 20th centuries Piet Mondrian and Vincent Van Gogh.</a:t>
            </a:r>
            <a:endParaRPr/>
          </a:p>
          <a:p>
            <a:pPr indent="1054100" lvl="0" marL="0" rtl="0">
              <a:spcBef>
                <a:spcPts val="0"/>
              </a:spcBef>
              <a:spcAft>
                <a:spcPts val="0"/>
              </a:spcAft>
              <a:buNone/>
            </a:pPr>
            <a:r>
              <a:t/>
            </a:r>
            <a:endParaRPr/>
          </a:p>
          <a:p>
            <a:pPr indent="0" lvl="0" marL="0">
              <a:spcBef>
                <a:spcPts val="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Culture: Painting - some famous painters and their paintings</a:t>
            </a:r>
            <a:endParaRPr/>
          </a:p>
        </p:txBody>
      </p:sp>
      <p:sp>
        <p:nvSpPr>
          <p:cNvPr id="263" name="Google Shape;263;p39"/>
          <p:cNvSpPr txBox="1"/>
          <p:nvPr>
            <p:ph idx="1" type="body"/>
          </p:nvPr>
        </p:nvSpPr>
        <p:spPr>
          <a:xfrm>
            <a:off x="311700" y="1760025"/>
            <a:ext cx="8520600" cy="28089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Rembrandt Van Rijn</a:t>
            </a:r>
            <a:endParaRPr sz="1400"/>
          </a:p>
        </p:txBody>
      </p:sp>
      <p:pic>
        <p:nvPicPr>
          <p:cNvPr id="264" name="Google Shape;264;p39"/>
          <p:cNvPicPr preferRelativeResize="0"/>
          <p:nvPr/>
        </p:nvPicPr>
        <p:blipFill>
          <a:blip r:embed="rId3">
            <a:alphaModFix/>
          </a:blip>
          <a:stretch>
            <a:fillRect/>
          </a:stretch>
        </p:blipFill>
        <p:spPr>
          <a:xfrm>
            <a:off x="1414400" y="2345025"/>
            <a:ext cx="1905000" cy="2476500"/>
          </a:xfrm>
          <a:prstGeom prst="rect">
            <a:avLst/>
          </a:prstGeom>
          <a:noFill/>
          <a:ln>
            <a:noFill/>
          </a:ln>
        </p:spPr>
      </p:pic>
      <p:pic>
        <p:nvPicPr>
          <p:cNvPr id="265" name="Google Shape;265;p39"/>
          <p:cNvPicPr preferRelativeResize="0"/>
          <p:nvPr/>
        </p:nvPicPr>
        <p:blipFill>
          <a:blip r:embed="rId4">
            <a:alphaModFix/>
          </a:blip>
          <a:stretch>
            <a:fillRect/>
          </a:stretch>
        </p:blipFill>
        <p:spPr>
          <a:xfrm>
            <a:off x="5024638" y="2283100"/>
            <a:ext cx="3324225" cy="2600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0"/>
          <p:cNvSpPr txBox="1"/>
          <p:nvPr>
            <p:ph idx="1" type="body"/>
          </p:nvPr>
        </p:nvSpPr>
        <p:spPr>
          <a:xfrm>
            <a:off x="311700" y="606900"/>
            <a:ext cx="8520600" cy="39621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Johannes Vermeer</a:t>
            </a:r>
            <a:endParaRPr sz="1400"/>
          </a:p>
        </p:txBody>
      </p:sp>
      <p:pic>
        <p:nvPicPr>
          <p:cNvPr id="271" name="Google Shape;271;p40"/>
          <p:cNvPicPr preferRelativeResize="0"/>
          <p:nvPr/>
        </p:nvPicPr>
        <p:blipFill>
          <a:blip r:embed="rId3">
            <a:alphaModFix/>
          </a:blip>
          <a:stretch>
            <a:fillRect/>
          </a:stretch>
        </p:blipFill>
        <p:spPr>
          <a:xfrm>
            <a:off x="1047825" y="1551288"/>
            <a:ext cx="2152650" cy="2886075"/>
          </a:xfrm>
          <a:prstGeom prst="rect">
            <a:avLst/>
          </a:prstGeom>
          <a:noFill/>
          <a:ln>
            <a:noFill/>
          </a:ln>
        </p:spPr>
      </p:pic>
      <p:pic>
        <p:nvPicPr>
          <p:cNvPr id="272" name="Google Shape;272;p40"/>
          <p:cNvPicPr preferRelativeResize="0"/>
          <p:nvPr/>
        </p:nvPicPr>
        <p:blipFill>
          <a:blip r:embed="rId4">
            <a:alphaModFix/>
          </a:blip>
          <a:stretch>
            <a:fillRect/>
          </a:stretch>
        </p:blipFill>
        <p:spPr>
          <a:xfrm>
            <a:off x="5423450" y="1422713"/>
            <a:ext cx="2647950" cy="3143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1"/>
          <p:cNvSpPr txBox="1"/>
          <p:nvPr>
            <p:ph idx="1" type="body"/>
          </p:nvPr>
        </p:nvSpPr>
        <p:spPr>
          <a:xfrm>
            <a:off x="311700" y="560400"/>
            <a:ext cx="8520600" cy="40227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Jan Steen</a:t>
            </a:r>
            <a:endParaRPr sz="1400"/>
          </a:p>
        </p:txBody>
      </p:sp>
      <p:pic>
        <p:nvPicPr>
          <p:cNvPr id="278" name="Google Shape;278;p41"/>
          <p:cNvPicPr preferRelativeResize="0"/>
          <p:nvPr/>
        </p:nvPicPr>
        <p:blipFill>
          <a:blip r:embed="rId3">
            <a:alphaModFix/>
          </a:blip>
          <a:stretch>
            <a:fillRect/>
          </a:stretch>
        </p:blipFill>
        <p:spPr>
          <a:xfrm>
            <a:off x="890777" y="1341302"/>
            <a:ext cx="2487650" cy="2907825"/>
          </a:xfrm>
          <a:prstGeom prst="rect">
            <a:avLst/>
          </a:prstGeom>
          <a:noFill/>
          <a:ln>
            <a:noFill/>
          </a:ln>
        </p:spPr>
      </p:pic>
      <p:pic>
        <p:nvPicPr>
          <p:cNvPr id="279" name="Google Shape;279;p41"/>
          <p:cNvPicPr preferRelativeResize="0"/>
          <p:nvPr/>
        </p:nvPicPr>
        <p:blipFill>
          <a:blip r:embed="rId4">
            <a:alphaModFix/>
          </a:blip>
          <a:stretch>
            <a:fillRect/>
          </a:stretch>
        </p:blipFill>
        <p:spPr>
          <a:xfrm>
            <a:off x="4303275" y="1361688"/>
            <a:ext cx="4038600" cy="2867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idx="1" type="body"/>
          </p:nvPr>
        </p:nvSpPr>
        <p:spPr>
          <a:xfrm>
            <a:off x="311700" y="334000"/>
            <a:ext cx="8520600" cy="4370400"/>
          </a:xfrm>
          <a:prstGeom prst="rect">
            <a:avLst/>
          </a:prstGeom>
        </p:spPr>
        <p:txBody>
          <a:bodyPr anchorCtr="0" anchor="t" bIns="91425" lIns="91425" spcFirstLastPara="1" rIns="91425" wrap="square" tIns="91425">
            <a:noAutofit/>
          </a:bodyPr>
          <a:lstStyle/>
          <a:p>
            <a:pPr indent="-317500" lvl="0" marL="457200" rtl="0">
              <a:lnSpc>
                <a:spcPct val="100000"/>
              </a:lnSpc>
              <a:spcBef>
                <a:spcPts val="0"/>
              </a:spcBef>
              <a:spcAft>
                <a:spcPts val="0"/>
              </a:spcAft>
              <a:buSzPts val="1400"/>
              <a:buChar char="-"/>
            </a:pPr>
            <a:r>
              <a:rPr lang="pt-PT" sz="1400"/>
              <a:t>Politics</a:t>
            </a:r>
            <a:endParaRPr b="1" sz="1400"/>
          </a:p>
          <a:p>
            <a:pPr indent="-317500" lvl="0" marL="457200" rtl="0">
              <a:lnSpc>
                <a:spcPct val="100000"/>
              </a:lnSpc>
              <a:spcBef>
                <a:spcPts val="0"/>
              </a:spcBef>
              <a:spcAft>
                <a:spcPts val="0"/>
              </a:spcAft>
              <a:buSzPts val="1400"/>
              <a:buChar char="-"/>
            </a:pPr>
            <a:r>
              <a:rPr lang="pt-PT" sz="1400"/>
              <a:t>Industry and economy</a:t>
            </a:r>
            <a:endParaRPr sz="1400"/>
          </a:p>
          <a:p>
            <a:pPr indent="-317500" lvl="0" marL="457200" rtl="0">
              <a:lnSpc>
                <a:spcPct val="100000"/>
              </a:lnSpc>
              <a:spcBef>
                <a:spcPts val="0"/>
              </a:spcBef>
              <a:spcAft>
                <a:spcPts val="0"/>
              </a:spcAft>
              <a:buSzPts val="1400"/>
              <a:buChar char="-"/>
            </a:pPr>
            <a:r>
              <a:rPr lang="pt-PT" sz="1400"/>
              <a:t>Top Companies in the Netherlands</a:t>
            </a:r>
            <a:endParaRPr sz="1400"/>
          </a:p>
          <a:p>
            <a:pPr indent="-317500" lvl="0" marL="457200" rtl="0">
              <a:lnSpc>
                <a:spcPct val="100000"/>
              </a:lnSpc>
              <a:spcBef>
                <a:spcPts val="0"/>
              </a:spcBef>
              <a:spcAft>
                <a:spcPts val="0"/>
              </a:spcAft>
              <a:buSzPts val="1400"/>
              <a:buChar char="-"/>
            </a:pPr>
            <a:r>
              <a:rPr lang="pt-PT" sz="1400"/>
              <a:t>Main Industries</a:t>
            </a:r>
            <a:endParaRPr sz="1400"/>
          </a:p>
          <a:p>
            <a:pPr indent="-317500" lvl="0" marL="457200" rtl="0">
              <a:lnSpc>
                <a:spcPct val="100000"/>
              </a:lnSpc>
              <a:spcBef>
                <a:spcPts val="0"/>
              </a:spcBef>
              <a:spcAft>
                <a:spcPts val="0"/>
              </a:spcAft>
              <a:buSzPts val="1400"/>
              <a:buChar char="-"/>
            </a:pPr>
            <a:r>
              <a:rPr lang="pt-PT" sz="1400"/>
              <a:t>Mineral resources</a:t>
            </a:r>
            <a:endParaRPr sz="1400"/>
          </a:p>
          <a:p>
            <a:pPr indent="-317500" lvl="0" marL="457200" rtl="0">
              <a:lnSpc>
                <a:spcPct val="100000"/>
              </a:lnSpc>
              <a:spcBef>
                <a:spcPts val="0"/>
              </a:spcBef>
              <a:spcAft>
                <a:spcPts val="0"/>
              </a:spcAft>
              <a:buSzPts val="1400"/>
              <a:buChar char="-"/>
            </a:pPr>
            <a:r>
              <a:rPr lang="pt-PT" sz="1400"/>
              <a:t>The coin</a:t>
            </a:r>
            <a:endParaRPr sz="1400"/>
          </a:p>
          <a:p>
            <a:pPr indent="-317500" lvl="0" marL="457200" rtl="0">
              <a:lnSpc>
                <a:spcPct val="100000"/>
              </a:lnSpc>
              <a:spcBef>
                <a:spcPts val="0"/>
              </a:spcBef>
              <a:spcAft>
                <a:spcPts val="0"/>
              </a:spcAft>
              <a:buSzPts val="1400"/>
              <a:buChar char="-"/>
            </a:pPr>
            <a:r>
              <a:rPr lang="pt-PT" sz="1400"/>
              <a:t>The National Anthem</a:t>
            </a:r>
            <a:endParaRPr sz="1400"/>
          </a:p>
          <a:p>
            <a:pPr indent="-317500" lvl="0" marL="457200" rtl="0">
              <a:lnSpc>
                <a:spcPct val="100000"/>
              </a:lnSpc>
              <a:spcBef>
                <a:spcPts val="0"/>
              </a:spcBef>
              <a:spcAft>
                <a:spcPts val="0"/>
              </a:spcAft>
              <a:buSzPts val="1400"/>
              <a:buChar char="-"/>
            </a:pPr>
            <a:r>
              <a:rPr lang="pt-PT" sz="1400"/>
              <a:t>National Anthem Sheet Music</a:t>
            </a:r>
            <a:endParaRPr sz="1400"/>
          </a:p>
          <a:p>
            <a:pPr indent="-317500" lvl="0" marL="457200" rtl="0">
              <a:lnSpc>
                <a:spcPct val="100000"/>
              </a:lnSpc>
              <a:spcBef>
                <a:spcPts val="0"/>
              </a:spcBef>
              <a:spcAft>
                <a:spcPts val="0"/>
              </a:spcAft>
              <a:buSzPts val="1400"/>
              <a:buChar char="-"/>
            </a:pPr>
            <a:r>
              <a:rPr lang="pt-PT" sz="1400"/>
              <a:t>Traditional costumes</a:t>
            </a:r>
            <a:endParaRPr sz="1400"/>
          </a:p>
          <a:p>
            <a:pPr indent="-317500" lvl="0" marL="457200" rtl="0">
              <a:lnSpc>
                <a:spcPct val="100000"/>
              </a:lnSpc>
              <a:spcBef>
                <a:spcPts val="0"/>
              </a:spcBef>
              <a:spcAft>
                <a:spcPts val="0"/>
              </a:spcAft>
              <a:buSzPts val="1400"/>
              <a:buChar char="-"/>
            </a:pPr>
            <a:r>
              <a:rPr lang="pt-PT" sz="1400"/>
              <a:t>Traditional dance</a:t>
            </a:r>
            <a:endParaRPr sz="1400"/>
          </a:p>
          <a:p>
            <a:pPr indent="-317500" lvl="0" marL="457200" rtl="0">
              <a:lnSpc>
                <a:spcPct val="100000"/>
              </a:lnSpc>
              <a:spcBef>
                <a:spcPts val="0"/>
              </a:spcBef>
              <a:spcAft>
                <a:spcPts val="0"/>
              </a:spcAft>
              <a:buSzPts val="1400"/>
              <a:buChar char="-"/>
            </a:pPr>
            <a:r>
              <a:rPr lang="pt-PT" sz="1400"/>
              <a:t>Traditional Gastronomy</a:t>
            </a:r>
            <a:endParaRPr sz="1400"/>
          </a:p>
          <a:p>
            <a:pPr indent="-317500" lvl="0" marL="457200" rtl="0">
              <a:lnSpc>
                <a:spcPct val="100000"/>
              </a:lnSpc>
              <a:spcBef>
                <a:spcPts val="0"/>
              </a:spcBef>
              <a:spcAft>
                <a:spcPts val="0"/>
              </a:spcAft>
              <a:buSzPts val="1400"/>
              <a:buChar char="-"/>
            </a:pPr>
            <a:r>
              <a:rPr lang="pt-PT" sz="1400"/>
              <a:t>Tourist Attractions and Monuments</a:t>
            </a:r>
            <a:endParaRPr sz="1400"/>
          </a:p>
          <a:p>
            <a:pPr indent="-317500" lvl="0" marL="457200" rtl="0">
              <a:lnSpc>
                <a:spcPct val="100000"/>
              </a:lnSpc>
              <a:spcBef>
                <a:spcPts val="0"/>
              </a:spcBef>
              <a:spcAft>
                <a:spcPts val="0"/>
              </a:spcAft>
              <a:buSzPts val="1400"/>
              <a:buChar char="-"/>
            </a:pPr>
            <a:r>
              <a:rPr lang="pt-PT" sz="1400"/>
              <a:t>Curiosities</a:t>
            </a:r>
            <a:endParaRPr sz="1400"/>
          </a:p>
          <a:p>
            <a:pPr indent="-317500" lvl="0" marL="457200" rtl="0">
              <a:lnSpc>
                <a:spcPct val="100000"/>
              </a:lnSpc>
              <a:spcBef>
                <a:spcPts val="0"/>
              </a:spcBef>
              <a:spcAft>
                <a:spcPts val="0"/>
              </a:spcAft>
              <a:buSzPts val="1400"/>
              <a:buChar char="-"/>
            </a:pPr>
            <a:r>
              <a:rPr lang="pt-PT" sz="1400"/>
              <a:t>Synthesis</a:t>
            </a:r>
            <a:endParaRPr sz="1400"/>
          </a:p>
          <a:p>
            <a:pPr indent="-317500" lvl="0" marL="457200" rtl="0">
              <a:lnSpc>
                <a:spcPct val="100000"/>
              </a:lnSpc>
              <a:spcBef>
                <a:spcPts val="0"/>
              </a:spcBef>
              <a:spcAft>
                <a:spcPts val="0"/>
              </a:spcAft>
              <a:buSzPts val="1400"/>
              <a:buChar char="-"/>
            </a:pPr>
            <a:r>
              <a:rPr lang="pt-PT" sz="1400"/>
              <a:t>Web spelling</a:t>
            </a:r>
            <a:endParaRPr sz="1400"/>
          </a:p>
          <a:p>
            <a:pPr indent="0" lvl="0" marL="0">
              <a:spcBef>
                <a:spcPts val="0"/>
              </a:spcBef>
              <a:spcAft>
                <a:spcPts val="1600"/>
              </a:spcAft>
              <a:buNone/>
            </a:pPr>
            <a:r>
              <a:t/>
            </a:r>
            <a:endParaRPr/>
          </a:p>
        </p:txBody>
      </p:sp>
      <p:pic>
        <p:nvPicPr>
          <p:cNvPr id="72" name="Google Shape;72;p15"/>
          <p:cNvPicPr preferRelativeResize="0"/>
          <p:nvPr/>
        </p:nvPicPr>
        <p:blipFill>
          <a:blip r:embed="rId3">
            <a:alphaModFix/>
          </a:blip>
          <a:stretch>
            <a:fillRect/>
          </a:stretch>
        </p:blipFill>
        <p:spPr>
          <a:xfrm>
            <a:off x="6844300" y="-12"/>
            <a:ext cx="1238250" cy="1076325"/>
          </a:xfrm>
          <a:prstGeom prst="rect">
            <a:avLst/>
          </a:prstGeom>
          <a:noFill/>
          <a:ln>
            <a:noFill/>
          </a:ln>
        </p:spPr>
      </p:pic>
      <p:pic>
        <p:nvPicPr>
          <p:cNvPr id="73" name="Google Shape;73;p15"/>
          <p:cNvPicPr preferRelativeResize="0"/>
          <p:nvPr/>
        </p:nvPicPr>
        <p:blipFill>
          <a:blip r:embed="rId4">
            <a:alphaModFix/>
          </a:blip>
          <a:stretch>
            <a:fillRect/>
          </a:stretch>
        </p:blipFill>
        <p:spPr>
          <a:xfrm>
            <a:off x="6844300" y="1076313"/>
            <a:ext cx="1238250" cy="1114425"/>
          </a:xfrm>
          <a:prstGeom prst="rect">
            <a:avLst/>
          </a:prstGeom>
          <a:noFill/>
          <a:ln>
            <a:noFill/>
          </a:ln>
        </p:spPr>
      </p:pic>
      <p:pic>
        <p:nvPicPr>
          <p:cNvPr id="74" name="Google Shape;74;p15"/>
          <p:cNvPicPr preferRelativeResize="0"/>
          <p:nvPr/>
        </p:nvPicPr>
        <p:blipFill>
          <a:blip r:embed="rId5">
            <a:alphaModFix/>
          </a:blip>
          <a:stretch>
            <a:fillRect/>
          </a:stretch>
        </p:blipFill>
        <p:spPr>
          <a:xfrm>
            <a:off x="6844300" y="2190750"/>
            <a:ext cx="1238250" cy="1009650"/>
          </a:xfrm>
          <a:prstGeom prst="rect">
            <a:avLst/>
          </a:prstGeom>
          <a:noFill/>
          <a:ln>
            <a:noFill/>
          </a:ln>
        </p:spPr>
      </p:pic>
      <p:pic>
        <p:nvPicPr>
          <p:cNvPr id="75" name="Google Shape;75;p15"/>
          <p:cNvPicPr preferRelativeResize="0"/>
          <p:nvPr/>
        </p:nvPicPr>
        <p:blipFill>
          <a:blip r:embed="rId6">
            <a:alphaModFix/>
          </a:blip>
          <a:stretch>
            <a:fillRect/>
          </a:stretch>
        </p:blipFill>
        <p:spPr>
          <a:xfrm>
            <a:off x="6844300" y="3200400"/>
            <a:ext cx="1238250" cy="933450"/>
          </a:xfrm>
          <a:prstGeom prst="rect">
            <a:avLst/>
          </a:prstGeom>
          <a:noFill/>
          <a:ln>
            <a:noFill/>
          </a:ln>
        </p:spPr>
      </p:pic>
      <p:pic>
        <p:nvPicPr>
          <p:cNvPr id="76" name="Google Shape;76;p15"/>
          <p:cNvPicPr preferRelativeResize="0"/>
          <p:nvPr/>
        </p:nvPicPr>
        <p:blipFill>
          <a:blip r:embed="rId7">
            <a:alphaModFix/>
          </a:blip>
          <a:stretch>
            <a:fillRect/>
          </a:stretch>
        </p:blipFill>
        <p:spPr>
          <a:xfrm>
            <a:off x="6849050" y="4133850"/>
            <a:ext cx="1228725" cy="102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2"/>
          <p:cNvSpPr txBox="1"/>
          <p:nvPr>
            <p:ph idx="1" type="body"/>
          </p:nvPr>
        </p:nvSpPr>
        <p:spPr>
          <a:xfrm>
            <a:off x="311700" y="546200"/>
            <a:ext cx="8520600" cy="40227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Piet Mondrian</a:t>
            </a:r>
            <a:endParaRPr sz="1400"/>
          </a:p>
        </p:txBody>
      </p:sp>
      <p:pic>
        <p:nvPicPr>
          <p:cNvPr id="285" name="Google Shape;285;p42"/>
          <p:cNvPicPr preferRelativeResize="0"/>
          <p:nvPr/>
        </p:nvPicPr>
        <p:blipFill>
          <a:blip r:embed="rId3">
            <a:alphaModFix/>
          </a:blip>
          <a:stretch>
            <a:fillRect/>
          </a:stretch>
        </p:blipFill>
        <p:spPr>
          <a:xfrm>
            <a:off x="896625" y="1455875"/>
            <a:ext cx="2785250" cy="2827775"/>
          </a:xfrm>
          <a:prstGeom prst="rect">
            <a:avLst/>
          </a:prstGeom>
          <a:noFill/>
          <a:ln>
            <a:noFill/>
          </a:ln>
        </p:spPr>
      </p:pic>
      <p:pic>
        <p:nvPicPr>
          <p:cNvPr id="286" name="Google Shape;286;p42"/>
          <p:cNvPicPr preferRelativeResize="0"/>
          <p:nvPr/>
        </p:nvPicPr>
        <p:blipFill>
          <a:blip r:embed="rId4">
            <a:alphaModFix/>
          </a:blip>
          <a:stretch>
            <a:fillRect/>
          </a:stretch>
        </p:blipFill>
        <p:spPr>
          <a:xfrm>
            <a:off x="4811513" y="1507688"/>
            <a:ext cx="3629025" cy="2724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43"/>
          <p:cNvSpPr txBox="1"/>
          <p:nvPr>
            <p:ph idx="1" type="body"/>
          </p:nvPr>
        </p:nvSpPr>
        <p:spPr>
          <a:xfrm>
            <a:off x="311700" y="500375"/>
            <a:ext cx="8520600" cy="40515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Vincent Van Gogh</a:t>
            </a:r>
            <a:endParaRPr sz="1400"/>
          </a:p>
        </p:txBody>
      </p:sp>
      <p:pic>
        <p:nvPicPr>
          <p:cNvPr id="292" name="Google Shape;292;p43"/>
          <p:cNvPicPr preferRelativeResize="0"/>
          <p:nvPr/>
        </p:nvPicPr>
        <p:blipFill>
          <a:blip r:embed="rId3">
            <a:alphaModFix/>
          </a:blip>
          <a:stretch>
            <a:fillRect/>
          </a:stretch>
        </p:blipFill>
        <p:spPr>
          <a:xfrm>
            <a:off x="1113325" y="1295400"/>
            <a:ext cx="2335679" cy="3256475"/>
          </a:xfrm>
          <a:prstGeom prst="rect">
            <a:avLst/>
          </a:prstGeom>
          <a:noFill/>
          <a:ln>
            <a:noFill/>
          </a:ln>
        </p:spPr>
      </p:pic>
      <p:pic>
        <p:nvPicPr>
          <p:cNvPr id="293" name="Google Shape;293;p43"/>
          <p:cNvPicPr preferRelativeResize="0"/>
          <p:nvPr/>
        </p:nvPicPr>
        <p:blipFill>
          <a:blip r:embed="rId4">
            <a:alphaModFix/>
          </a:blip>
          <a:stretch>
            <a:fillRect/>
          </a:stretch>
        </p:blipFill>
        <p:spPr>
          <a:xfrm>
            <a:off x="4198501" y="1477526"/>
            <a:ext cx="4633800" cy="2892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Culture: Philosophy</a:t>
            </a:r>
            <a:endParaRPr/>
          </a:p>
        </p:txBody>
      </p:sp>
      <p:sp>
        <p:nvSpPr>
          <p:cNvPr id="299" name="Google Shape;299;p4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He gave the Renaissance Eramos of Rotterdam and later with the religious tolerance Baruch de Spinoza and René Descartes.</a:t>
            </a:r>
            <a:endParaRPr sz="1400"/>
          </a:p>
        </p:txBody>
      </p:sp>
      <p:pic>
        <p:nvPicPr>
          <p:cNvPr id="300" name="Google Shape;300;p44"/>
          <p:cNvPicPr preferRelativeResize="0"/>
          <p:nvPr/>
        </p:nvPicPr>
        <p:blipFill>
          <a:blip r:embed="rId3">
            <a:alphaModFix/>
          </a:blip>
          <a:stretch>
            <a:fillRect/>
          </a:stretch>
        </p:blipFill>
        <p:spPr>
          <a:xfrm>
            <a:off x="1617863" y="2120938"/>
            <a:ext cx="2105025" cy="2447925"/>
          </a:xfrm>
          <a:prstGeom prst="rect">
            <a:avLst/>
          </a:prstGeom>
          <a:noFill/>
          <a:ln>
            <a:noFill/>
          </a:ln>
        </p:spPr>
      </p:pic>
      <p:pic>
        <p:nvPicPr>
          <p:cNvPr id="301" name="Google Shape;301;p44"/>
          <p:cNvPicPr preferRelativeResize="0"/>
          <p:nvPr/>
        </p:nvPicPr>
        <p:blipFill>
          <a:blip r:embed="rId4">
            <a:alphaModFix/>
          </a:blip>
          <a:stretch>
            <a:fillRect/>
          </a:stretch>
        </p:blipFill>
        <p:spPr>
          <a:xfrm>
            <a:off x="5624513" y="2120938"/>
            <a:ext cx="2295525" cy="2447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4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Culture</a:t>
            </a:r>
            <a:endParaRPr/>
          </a:p>
        </p:txBody>
      </p:sp>
      <p:sp>
        <p:nvSpPr>
          <p:cNvPr id="307" name="Google Shape;307;p4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The main objects related to the Netherlands are:</a:t>
            </a:r>
            <a:endParaRPr sz="1400"/>
          </a:p>
        </p:txBody>
      </p:sp>
      <p:pic>
        <p:nvPicPr>
          <p:cNvPr id="308" name="Google Shape;308;p45"/>
          <p:cNvPicPr preferRelativeResize="0"/>
          <p:nvPr/>
        </p:nvPicPr>
        <p:blipFill>
          <a:blip r:embed="rId3">
            <a:alphaModFix/>
          </a:blip>
          <a:stretch>
            <a:fillRect/>
          </a:stretch>
        </p:blipFill>
        <p:spPr>
          <a:xfrm>
            <a:off x="734375" y="1957350"/>
            <a:ext cx="1790700" cy="1362075"/>
          </a:xfrm>
          <a:prstGeom prst="rect">
            <a:avLst/>
          </a:prstGeom>
          <a:noFill/>
          <a:ln>
            <a:noFill/>
          </a:ln>
        </p:spPr>
      </p:pic>
      <p:pic>
        <p:nvPicPr>
          <p:cNvPr id="309" name="Google Shape;309;p45"/>
          <p:cNvPicPr preferRelativeResize="0"/>
          <p:nvPr/>
        </p:nvPicPr>
        <p:blipFill>
          <a:blip r:embed="rId4">
            <a:alphaModFix/>
          </a:blip>
          <a:stretch>
            <a:fillRect/>
          </a:stretch>
        </p:blipFill>
        <p:spPr>
          <a:xfrm>
            <a:off x="3331500" y="2090688"/>
            <a:ext cx="1257300" cy="1228725"/>
          </a:xfrm>
          <a:prstGeom prst="rect">
            <a:avLst/>
          </a:prstGeom>
          <a:noFill/>
          <a:ln>
            <a:noFill/>
          </a:ln>
        </p:spPr>
      </p:pic>
      <p:pic>
        <p:nvPicPr>
          <p:cNvPr id="310" name="Google Shape;310;p45"/>
          <p:cNvPicPr preferRelativeResize="0"/>
          <p:nvPr/>
        </p:nvPicPr>
        <p:blipFill>
          <a:blip r:embed="rId5">
            <a:alphaModFix/>
          </a:blip>
          <a:stretch>
            <a:fillRect/>
          </a:stretch>
        </p:blipFill>
        <p:spPr>
          <a:xfrm>
            <a:off x="5395225" y="2462875"/>
            <a:ext cx="3352800" cy="1885950"/>
          </a:xfrm>
          <a:prstGeom prst="rect">
            <a:avLst/>
          </a:prstGeom>
          <a:noFill/>
          <a:ln>
            <a:noFill/>
          </a:ln>
        </p:spPr>
      </p:pic>
      <p:pic>
        <p:nvPicPr>
          <p:cNvPr id="311" name="Google Shape;311;p45"/>
          <p:cNvPicPr preferRelativeResize="0"/>
          <p:nvPr/>
        </p:nvPicPr>
        <p:blipFill>
          <a:blip r:embed="rId6">
            <a:alphaModFix/>
          </a:blip>
          <a:stretch>
            <a:fillRect/>
          </a:stretch>
        </p:blipFill>
        <p:spPr>
          <a:xfrm>
            <a:off x="743888" y="3533563"/>
            <a:ext cx="1781175" cy="1352550"/>
          </a:xfrm>
          <a:prstGeom prst="rect">
            <a:avLst/>
          </a:prstGeom>
          <a:noFill/>
          <a:ln>
            <a:noFill/>
          </a:ln>
        </p:spPr>
      </p:pic>
      <p:pic>
        <p:nvPicPr>
          <p:cNvPr id="312" name="Google Shape;312;p45"/>
          <p:cNvPicPr preferRelativeResize="0"/>
          <p:nvPr/>
        </p:nvPicPr>
        <p:blipFill>
          <a:blip r:embed="rId7">
            <a:alphaModFix/>
          </a:blip>
          <a:stretch>
            <a:fillRect/>
          </a:stretch>
        </p:blipFill>
        <p:spPr>
          <a:xfrm>
            <a:off x="2902875" y="3557363"/>
            <a:ext cx="2114550" cy="1304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Religion</a:t>
            </a:r>
            <a:endParaRPr/>
          </a:p>
        </p:txBody>
      </p:sp>
      <p:sp>
        <p:nvSpPr>
          <p:cNvPr id="318" name="Google Shape;318;p46"/>
          <p:cNvSpPr txBox="1"/>
          <p:nvPr>
            <p:ph idx="1" type="body"/>
          </p:nvPr>
        </p:nvSpPr>
        <p:spPr>
          <a:xfrm>
            <a:off x="311700" y="1219150"/>
            <a:ext cx="3877500" cy="33402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The Netherlands is one of the most secularized countries in Western Europe, with 39% of the population belonging to a religion.</a:t>
            </a:r>
            <a:endParaRPr sz="1400"/>
          </a:p>
          <a:p>
            <a:pPr indent="-317500" lvl="0" marL="457200" rtl="0">
              <a:spcBef>
                <a:spcPts val="0"/>
              </a:spcBef>
              <a:spcAft>
                <a:spcPts val="0"/>
              </a:spcAft>
              <a:buSzPts val="1400"/>
              <a:buChar char="-"/>
            </a:pPr>
            <a:r>
              <a:rPr lang="pt-PT" sz="1400"/>
              <a:t>Less than 20% regularly attend their churches and the minority of practically the religion is divided into Catholics (18%) and Protestants (15%).</a:t>
            </a:r>
            <a:endParaRPr sz="1400"/>
          </a:p>
          <a:p>
            <a:pPr indent="1054100" lvl="0" marL="0" rtl="0">
              <a:spcBef>
                <a:spcPts val="0"/>
              </a:spcBef>
              <a:spcAft>
                <a:spcPts val="0"/>
              </a:spcAft>
              <a:buNone/>
            </a:pPr>
            <a:r>
              <a:t/>
            </a:r>
            <a:endParaRPr/>
          </a:p>
          <a:p>
            <a:pPr indent="0" lvl="0" marL="0">
              <a:spcBef>
                <a:spcPts val="0"/>
              </a:spcBef>
              <a:spcAft>
                <a:spcPts val="1600"/>
              </a:spcAft>
              <a:buNone/>
            </a:pPr>
            <a:r>
              <a:rPr lang="pt-PT"/>
              <a:t> </a:t>
            </a:r>
            <a:endParaRPr/>
          </a:p>
        </p:txBody>
      </p:sp>
      <p:pic>
        <p:nvPicPr>
          <p:cNvPr id="319" name="Google Shape;319;p46" title="Points scored"/>
          <p:cNvPicPr preferRelativeResize="0"/>
          <p:nvPr/>
        </p:nvPicPr>
        <p:blipFill>
          <a:blip r:embed="rId3">
            <a:alphaModFix/>
          </a:blip>
          <a:stretch>
            <a:fillRect/>
          </a:stretch>
        </p:blipFill>
        <p:spPr>
          <a:xfrm>
            <a:off x="4260425" y="1276425"/>
            <a:ext cx="4726122" cy="2922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Politics</a:t>
            </a:r>
            <a:endParaRPr/>
          </a:p>
        </p:txBody>
      </p:sp>
      <p:sp>
        <p:nvSpPr>
          <p:cNvPr id="325" name="Google Shape;325;p4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From 1815 until today the Netherlands is a constitutional monarchy. Before that a republic (from 1581 to 1806)</a:t>
            </a:r>
            <a:endParaRPr sz="1400"/>
          </a:p>
          <a:p>
            <a:pPr indent="1054100" lvl="0" marL="0" rtl="0">
              <a:spcBef>
                <a:spcPts val="0"/>
              </a:spcBef>
              <a:spcAft>
                <a:spcPts val="0"/>
              </a:spcAft>
              <a:buNone/>
            </a:pPr>
            <a:r>
              <a:t/>
            </a:r>
            <a:endParaRPr sz="1400"/>
          </a:p>
          <a:p>
            <a:pPr indent="-317500" lvl="0" marL="457200" rtl="0">
              <a:spcBef>
                <a:spcPts val="0"/>
              </a:spcBef>
              <a:spcAft>
                <a:spcPts val="0"/>
              </a:spcAft>
              <a:buSzPts val="1400"/>
              <a:buChar char="-"/>
            </a:pPr>
            <a:r>
              <a:rPr lang="pt-PT" sz="1400"/>
              <a:t>A little history of Politics</a:t>
            </a:r>
            <a:endParaRPr sz="1400"/>
          </a:p>
          <a:p>
            <a:pPr indent="0" lvl="0" marL="0" rtl="0">
              <a:spcBef>
                <a:spcPts val="0"/>
              </a:spcBef>
              <a:spcAft>
                <a:spcPts val="0"/>
              </a:spcAft>
              <a:buNone/>
            </a:pPr>
            <a:r>
              <a:t/>
            </a:r>
            <a:endParaRPr sz="1400"/>
          </a:p>
          <a:p>
            <a:pPr indent="0" lvl="0" marL="457200" rtl="0">
              <a:spcBef>
                <a:spcPts val="0"/>
              </a:spcBef>
              <a:spcAft>
                <a:spcPts val="0"/>
              </a:spcAft>
              <a:buNone/>
            </a:pPr>
            <a:r>
              <a:rPr lang="pt-PT" sz="1400"/>
              <a:t>After the French occupation in the early nineteenth century, the Netherlands became a monarchy, ruled by the House of Orange. However, after a conservative period, strong liberal sentiments could not be ignored, and the country became a parliamentary democracy with a constitutional monarchy in 1848. It has remained so ever since, with a brief interruption during Nazi Germany's occupation.</a:t>
            </a:r>
            <a:endParaRPr sz="1400"/>
          </a:p>
          <a:p>
            <a:pPr indent="0" lvl="0" marL="0">
              <a:spcBef>
                <a:spcPts val="0"/>
              </a:spcBef>
              <a:spcAft>
                <a:spcPts val="1600"/>
              </a:spcAft>
              <a:buNone/>
            </a:pPr>
            <a:r>
              <a:t/>
            </a:r>
            <a:endParaRPr sz="1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8"/>
          <p:cNvSpPr txBox="1"/>
          <p:nvPr>
            <p:ph idx="1" type="body"/>
          </p:nvPr>
        </p:nvSpPr>
        <p:spPr>
          <a:xfrm>
            <a:off x="311700" y="465300"/>
            <a:ext cx="8520600" cy="4103700"/>
          </a:xfrm>
          <a:prstGeom prst="rect">
            <a:avLst/>
          </a:prstGeom>
        </p:spPr>
        <p:txBody>
          <a:bodyPr anchorCtr="0" anchor="t" bIns="91425" lIns="91425" spcFirstLastPara="1" rIns="91425" wrap="square" tIns="91425">
            <a:noAutofit/>
          </a:bodyPr>
          <a:lstStyle/>
          <a:p>
            <a:pPr indent="1054100" lvl="0" marL="0" rtl="0">
              <a:spcBef>
                <a:spcPts val="0"/>
              </a:spcBef>
              <a:spcAft>
                <a:spcPts val="0"/>
              </a:spcAft>
              <a:buNone/>
            </a:pPr>
            <a:r>
              <a:rPr lang="pt-PT" sz="1400"/>
              <a:t>The political system of the Netherlands is the constitutional monarchy since 1815 and a parliamentary democracy since 1848.</a:t>
            </a:r>
            <a:endParaRPr sz="1400"/>
          </a:p>
          <a:p>
            <a:pPr indent="1054100" lvl="0" marL="0" rtl="0">
              <a:spcBef>
                <a:spcPts val="0"/>
              </a:spcBef>
              <a:spcAft>
                <a:spcPts val="0"/>
              </a:spcAft>
              <a:buNone/>
            </a:pPr>
            <a:r>
              <a:rPr lang="pt-PT" sz="1400"/>
              <a:t>The parliament consists of two chambers: the lower house (whose members were directly elected) and the upper chamber 8 with 75 members, indirectly elected and with limited powers).</a:t>
            </a:r>
            <a:endParaRPr sz="1400"/>
          </a:p>
          <a:p>
            <a:pPr indent="0" lvl="0" marL="0">
              <a:spcBef>
                <a:spcPts val="0"/>
              </a:spcBef>
              <a:spcAft>
                <a:spcPts val="1600"/>
              </a:spcAft>
              <a:buNone/>
            </a:pPr>
            <a:r>
              <a:t/>
            </a:r>
            <a:endParaRPr/>
          </a:p>
        </p:txBody>
      </p:sp>
      <p:pic>
        <p:nvPicPr>
          <p:cNvPr id="331" name="Google Shape;331;p48"/>
          <p:cNvPicPr preferRelativeResize="0"/>
          <p:nvPr/>
        </p:nvPicPr>
        <p:blipFill>
          <a:blip r:embed="rId3">
            <a:alphaModFix/>
          </a:blip>
          <a:stretch>
            <a:fillRect/>
          </a:stretch>
        </p:blipFill>
        <p:spPr>
          <a:xfrm>
            <a:off x="1555450" y="2044850"/>
            <a:ext cx="1865300" cy="2684900"/>
          </a:xfrm>
          <a:prstGeom prst="rect">
            <a:avLst/>
          </a:prstGeom>
          <a:noFill/>
          <a:ln>
            <a:noFill/>
          </a:ln>
        </p:spPr>
      </p:pic>
      <p:pic>
        <p:nvPicPr>
          <p:cNvPr id="332" name="Google Shape;332;p48"/>
          <p:cNvPicPr preferRelativeResize="0"/>
          <p:nvPr/>
        </p:nvPicPr>
        <p:blipFill>
          <a:blip r:embed="rId4">
            <a:alphaModFix/>
          </a:blip>
          <a:stretch>
            <a:fillRect/>
          </a:stretch>
        </p:blipFill>
        <p:spPr>
          <a:xfrm>
            <a:off x="5075200" y="2044850"/>
            <a:ext cx="1935960" cy="2684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Industry and economy</a:t>
            </a:r>
            <a:endParaRPr/>
          </a:p>
        </p:txBody>
      </p:sp>
      <p:sp>
        <p:nvSpPr>
          <p:cNvPr id="338" name="Google Shape;338;p49"/>
          <p:cNvSpPr txBox="1"/>
          <p:nvPr>
            <p:ph idx="1" type="body"/>
          </p:nvPr>
        </p:nvSpPr>
        <p:spPr>
          <a:xfrm>
            <a:off x="311700" y="1971600"/>
            <a:ext cx="8520600" cy="17487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pt-PT"/>
              <a:t>Euro currency</a:t>
            </a:r>
            <a:endParaRPr/>
          </a:p>
          <a:p>
            <a:pPr indent="-342900" lvl="0" marL="457200" rtl="0">
              <a:spcBef>
                <a:spcPts val="0"/>
              </a:spcBef>
              <a:spcAft>
                <a:spcPts val="0"/>
              </a:spcAft>
              <a:buSzPts val="1800"/>
              <a:buChar char="-"/>
            </a:pPr>
            <a:r>
              <a:rPr lang="pt-PT"/>
              <a:t>Fiscal Year: Year Calendar</a:t>
            </a:r>
            <a:endParaRPr/>
          </a:p>
          <a:p>
            <a:pPr indent="-342900" lvl="0" marL="457200" rtl="0">
              <a:spcBef>
                <a:spcPts val="0"/>
              </a:spcBef>
              <a:spcAft>
                <a:spcPts val="0"/>
              </a:spcAft>
              <a:buSzPts val="1800"/>
              <a:buChar char="-"/>
            </a:pPr>
            <a:r>
              <a:rPr lang="pt-PT"/>
              <a:t>Trade blocs: WTO, European Union, OECD</a:t>
            </a:r>
            <a:endParaRPr/>
          </a:p>
          <a:p>
            <a:pPr indent="-342900" lvl="0" marL="457200" rtl="0">
              <a:spcBef>
                <a:spcPts val="0"/>
              </a:spcBef>
              <a:spcAft>
                <a:spcPts val="0"/>
              </a:spcAft>
              <a:buSzPts val="1800"/>
              <a:buChar char="-"/>
            </a:pPr>
            <a:r>
              <a:rPr lang="pt-PT"/>
              <a:t>Central Bank: De Nederlandsche Bank</a:t>
            </a:r>
            <a:endParaRPr/>
          </a:p>
          <a:p>
            <a:pPr indent="0" lvl="0" marL="0">
              <a:spcBef>
                <a:spcPts val="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0"/>
          <p:cNvSpPr txBox="1"/>
          <p:nvPr>
            <p:ph idx="1" type="body"/>
          </p:nvPr>
        </p:nvSpPr>
        <p:spPr>
          <a:xfrm>
            <a:off x="311700" y="410325"/>
            <a:ext cx="8520600" cy="41583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The Dutch economy is very strong and has played a special role in the European economy for many centuries. Since the 16th century, transportation, fishing, commerce and banking have been important sectors of the economy. It is one of the ten largest exporting nations</a:t>
            </a:r>
            <a:endParaRPr sz="1400"/>
          </a:p>
          <a:p>
            <a:pPr indent="-317500" lvl="0" marL="457200" rtl="0">
              <a:spcBef>
                <a:spcPts val="0"/>
              </a:spcBef>
              <a:spcAft>
                <a:spcPts val="0"/>
              </a:spcAft>
              <a:buSzPts val="1400"/>
              <a:buChar char="-"/>
            </a:pPr>
            <a:r>
              <a:rPr lang="pt-PT" sz="1400"/>
              <a:t>Main industries: agroindustry, metal and engineering products, electrical machinery and equipment, chemicals, petroleum, civil construction, microelectronics, fishing.</a:t>
            </a:r>
            <a:endParaRPr sz="1400"/>
          </a:p>
          <a:p>
            <a:pPr indent="0" lvl="0" marL="0">
              <a:spcBef>
                <a:spcPts val="0"/>
              </a:spcBef>
              <a:spcAft>
                <a:spcPts val="1600"/>
              </a:spcAft>
              <a:buNone/>
            </a:pPr>
            <a:r>
              <a:t/>
            </a:r>
            <a:endParaRPr/>
          </a:p>
        </p:txBody>
      </p:sp>
      <p:pic>
        <p:nvPicPr>
          <p:cNvPr id="344" name="Google Shape;344;p50"/>
          <p:cNvPicPr preferRelativeResize="0"/>
          <p:nvPr/>
        </p:nvPicPr>
        <p:blipFill>
          <a:blip r:embed="rId3">
            <a:alphaModFix/>
          </a:blip>
          <a:stretch>
            <a:fillRect/>
          </a:stretch>
        </p:blipFill>
        <p:spPr>
          <a:xfrm>
            <a:off x="4710575" y="2271175"/>
            <a:ext cx="3763000" cy="2490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Top companies in Netherlands</a:t>
            </a:r>
            <a:endParaRPr/>
          </a:p>
        </p:txBody>
      </p:sp>
      <p:pic>
        <p:nvPicPr>
          <p:cNvPr id="350" name="Google Shape;350;p51"/>
          <p:cNvPicPr preferRelativeResize="0"/>
          <p:nvPr/>
        </p:nvPicPr>
        <p:blipFill>
          <a:blip r:embed="rId3">
            <a:alphaModFix/>
          </a:blip>
          <a:stretch>
            <a:fillRect/>
          </a:stretch>
        </p:blipFill>
        <p:spPr>
          <a:xfrm>
            <a:off x="488913" y="1260513"/>
            <a:ext cx="1866900" cy="1571625"/>
          </a:xfrm>
          <a:prstGeom prst="rect">
            <a:avLst/>
          </a:prstGeom>
          <a:noFill/>
          <a:ln>
            <a:noFill/>
          </a:ln>
        </p:spPr>
      </p:pic>
      <p:pic>
        <p:nvPicPr>
          <p:cNvPr id="351" name="Google Shape;351;p51"/>
          <p:cNvPicPr preferRelativeResize="0"/>
          <p:nvPr/>
        </p:nvPicPr>
        <p:blipFill>
          <a:blip r:embed="rId4">
            <a:alphaModFix/>
          </a:blip>
          <a:stretch>
            <a:fillRect/>
          </a:stretch>
        </p:blipFill>
        <p:spPr>
          <a:xfrm>
            <a:off x="4783400" y="1193838"/>
            <a:ext cx="1866900" cy="1704975"/>
          </a:xfrm>
          <a:prstGeom prst="rect">
            <a:avLst/>
          </a:prstGeom>
          <a:noFill/>
          <a:ln>
            <a:noFill/>
          </a:ln>
        </p:spPr>
      </p:pic>
      <p:pic>
        <p:nvPicPr>
          <p:cNvPr id="352" name="Google Shape;352;p51"/>
          <p:cNvPicPr preferRelativeResize="0"/>
          <p:nvPr/>
        </p:nvPicPr>
        <p:blipFill>
          <a:blip r:embed="rId5">
            <a:alphaModFix/>
          </a:blip>
          <a:stretch>
            <a:fillRect/>
          </a:stretch>
        </p:blipFill>
        <p:spPr>
          <a:xfrm>
            <a:off x="465100" y="2998813"/>
            <a:ext cx="1914525" cy="1704975"/>
          </a:xfrm>
          <a:prstGeom prst="rect">
            <a:avLst/>
          </a:prstGeom>
          <a:noFill/>
          <a:ln>
            <a:noFill/>
          </a:ln>
        </p:spPr>
      </p:pic>
      <p:pic>
        <p:nvPicPr>
          <p:cNvPr id="353" name="Google Shape;353;p51"/>
          <p:cNvPicPr preferRelativeResize="0"/>
          <p:nvPr/>
        </p:nvPicPr>
        <p:blipFill>
          <a:blip r:embed="rId6">
            <a:alphaModFix/>
          </a:blip>
          <a:stretch>
            <a:fillRect/>
          </a:stretch>
        </p:blipFill>
        <p:spPr>
          <a:xfrm>
            <a:off x="4678425" y="3126475"/>
            <a:ext cx="1866900" cy="1638300"/>
          </a:xfrm>
          <a:prstGeom prst="rect">
            <a:avLst/>
          </a:prstGeom>
          <a:noFill/>
          <a:ln>
            <a:noFill/>
          </a:ln>
        </p:spPr>
      </p:pic>
      <p:cxnSp>
        <p:nvCxnSpPr>
          <p:cNvPr id="354" name="Google Shape;354;p51"/>
          <p:cNvCxnSpPr/>
          <p:nvPr/>
        </p:nvCxnSpPr>
        <p:spPr>
          <a:xfrm>
            <a:off x="2166175" y="1879900"/>
            <a:ext cx="525000" cy="9600"/>
          </a:xfrm>
          <a:prstGeom prst="straightConnector1">
            <a:avLst/>
          </a:prstGeom>
          <a:noFill/>
          <a:ln cap="flat" cmpd="sng" w="9525">
            <a:solidFill>
              <a:schemeClr val="dk2"/>
            </a:solidFill>
            <a:prstDash val="solid"/>
            <a:round/>
            <a:headEnd len="med" w="med" type="none"/>
            <a:tailEnd len="med" w="med" type="triangle"/>
          </a:ln>
        </p:spPr>
      </p:cxnSp>
      <p:cxnSp>
        <p:nvCxnSpPr>
          <p:cNvPr id="355" name="Google Shape;355;p51"/>
          <p:cNvCxnSpPr/>
          <p:nvPr/>
        </p:nvCxnSpPr>
        <p:spPr>
          <a:xfrm>
            <a:off x="2480800" y="3940825"/>
            <a:ext cx="525000" cy="9600"/>
          </a:xfrm>
          <a:prstGeom prst="straightConnector1">
            <a:avLst/>
          </a:prstGeom>
          <a:noFill/>
          <a:ln cap="flat" cmpd="sng" w="9525">
            <a:solidFill>
              <a:schemeClr val="dk2"/>
            </a:solidFill>
            <a:prstDash val="solid"/>
            <a:round/>
            <a:headEnd len="med" w="med" type="none"/>
            <a:tailEnd len="med" w="med" type="triangle"/>
          </a:ln>
        </p:spPr>
      </p:cxnSp>
      <p:cxnSp>
        <p:nvCxnSpPr>
          <p:cNvPr id="356" name="Google Shape;356;p51"/>
          <p:cNvCxnSpPr/>
          <p:nvPr/>
        </p:nvCxnSpPr>
        <p:spPr>
          <a:xfrm>
            <a:off x="6869850" y="1879888"/>
            <a:ext cx="525000" cy="9600"/>
          </a:xfrm>
          <a:prstGeom prst="straightConnector1">
            <a:avLst/>
          </a:prstGeom>
          <a:noFill/>
          <a:ln cap="flat" cmpd="sng" w="9525">
            <a:solidFill>
              <a:schemeClr val="dk2"/>
            </a:solidFill>
            <a:prstDash val="solid"/>
            <a:round/>
            <a:headEnd len="med" w="med" type="none"/>
            <a:tailEnd len="med" w="med" type="triangle"/>
          </a:ln>
        </p:spPr>
      </p:cxnSp>
      <p:cxnSp>
        <p:nvCxnSpPr>
          <p:cNvPr id="357" name="Google Shape;357;p51"/>
          <p:cNvCxnSpPr/>
          <p:nvPr/>
        </p:nvCxnSpPr>
        <p:spPr>
          <a:xfrm>
            <a:off x="6869850" y="3940825"/>
            <a:ext cx="525000" cy="9600"/>
          </a:xfrm>
          <a:prstGeom prst="straightConnector1">
            <a:avLst/>
          </a:prstGeom>
          <a:noFill/>
          <a:ln cap="flat" cmpd="sng" w="9525">
            <a:solidFill>
              <a:schemeClr val="dk2"/>
            </a:solidFill>
            <a:prstDash val="solid"/>
            <a:round/>
            <a:headEnd len="med" w="med" type="none"/>
            <a:tailEnd len="med" w="med" type="triangle"/>
          </a:ln>
        </p:spPr>
      </p:cxnSp>
      <p:sp>
        <p:nvSpPr>
          <p:cNvPr id="358" name="Google Shape;358;p51"/>
          <p:cNvSpPr txBox="1"/>
          <p:nvPr/>
        </p:nvSpPr>
        <p:spPr>
          <a:xfrm>
            <a:off x="2796025" y="1670050"/>
            <a:ext cx="973200" cy="429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pt-PT"/>
              <a:t>Unilevev</a:t>
            </a:r>
            <a:endParaRPr/>
          </a:p>
        </p:txBody>
      </p:sp>
      <p:sp>
        <p:nvSpPr>
          <p:cNvPr id="359" name="Google Shape;359;p51"/>
          <p:cNvSpPr txBox="1"/>
          <p:nvPr/>
        </p:nvSpPr>
        <p:spPr>
          <a:xfrm>
            <a:off x="3101375" y="3712100"/>
            <a:ext cx="935100" cy="505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pt-PT"/>
              <a:t>Sheel</a:t>
            </a:r>
            <a:endParaRPr/>
          </a:p>
        </p:txBody>
      </p:sp>
      <p:sp>
        <p:nvSpPr>
          <p:cNvPr id="360" name="Google Shape;360;p51"/>
          <p:cNvSpPr txBox="1"/>
          <p:nvPr/>
        </p:nvSpPr>
        <p:spPr>
          <a:xfrm>
            <a:off x="7491000" y="1698550"/>
            <a:ext cx="763500" cy="372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pt-PT"/>
              <a:t>C&amp;A</a:t>
            </a:r>
            <a:endParaRPr/>
          </a:p>
        </p:txBody>
      </p:sp>
      <p:sp>
        <p:nvSpPr>
          <p:cNvPr id="361" name="Google Shape;361;p51"/>
          <p:cNvSpPr txBox="1"/>
          <p:nvPr/>
        </p:nvSpPr>
        <p:spPr>
          <a:xfrm>
            <a:off x="7491000" y="3750350"/>
            <a:ext cx="973200" cy="429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pt-PT"/>
              <a:t>Philips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Introduction</a:t>
            </a:r>
            <a:endParaRPr/>
          </a:p>
        </p:txBody>
      </p:sp>
      <p:sp>
        <p:nvSpPr>
          <p:cNvPr id="82" name="Google Shape;82;p16"/>
          <p:cNvSpPr txBox="1"/>
          <p:nvPr>
            <p:ph idx="1" type="body"/>
          </p:nvPr>
        </p:nvSpPr>
        <p:spPr>
          <a:xfrm>
            <a:off x="311700" y="1304875"/>
            <a:ext cx="4860300" cy="28377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The Netherlands is generally known for its flat landscape, which is ¼ of its submerged territory or sea level and is therefore very interesting, which is the true origin of the name Netherlands.</a:t>
            </a:r>
            <a:endParaRPr sz="1400"/>
          </a:p>
          <a:p>
            <a:pPr indent="-317500" lvl="0" marL="457200" rtl="0">
              <a:spcBef>
                <a:spcPts val="0"/>
              </a:spcBef>
              <a:spcAft>
                <a:spcPts val="0"/>
              </a:spcAft>
              <a:buSzPts val="1400"/>
              <a:buChar char="-"/>
            </a:pPr>
            <a:r>
              <a:rPr lang="pt-PT" sz="1400"/>
              <a:t>The Netherlands has over 1000 windmills and countless fields of colorful tulips. They are also an economically and technologically developed region with several qualities also in the creation of large companies.</a:t>
            </a:r>
            <a:endParaRPr sz="1400"/>
          </a:p>
        </p:txBody>
      </p:sp>
      <p:pic>
        <p:nvPicPr>
          <p:cNvPr id="83" name="Google Shape;83;p16"/>
          <p:cNvPicPr preferRelativeResize="0"/>
          <p:nvPr/>
        </p:nvPicPr>
        <p:blipFill>
          <a:blip r:embed="rId3">
            <a:alphaModFix/>
          </a:blip>
          <a:stretch>
            <a:fillRect/>
          </a:stretch>
        </p:blipFill>
        <p:spPr>
          <a:xfrm>
            <a:off x="5574075" y="927500"/>
            <a:ext cx="2704614" cy="3744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Main industries</a:t>
            </a:r>
            <a:endParaRPr/>
          </a:p>
        </p:txBody>
      </p:sp>
      <p:sp>
        <p:nvSpPr>
          <p:cNvPr id="367" name="Google Shape;367;p5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Agribusiness, metal products and engineering, electrical machinery and equipment, chemicals, petroleum, construction, microelectronics, fishing.</a:t>
            </a:r>
            <a:endParaRPr sz="1400"/>
          </a:p>
        </p:txBody>
      </p:sp>
      <p:pic>
        <p:nvPicPr>
          <p:cNvPr id="368" name="Google Shape;368;p52"/>
          <p:cNvPicPr preferRelativeResize="0"/>
          <p:nvPr/>
        </p:nvPicPr>
        <p:blipFill>
          <a:blip r:embed="rId3">
            <a:alphaModFix/>
          </a:blip>
          <a:stretch>
            <a:fillRect/>
          </a:stretch>
        </p:blipFill>
        <p:spPr>
          <a:xfrm>
            <a:off x="2257905" y="2006450"/>
            <a:ext cx="4364150" cy="2908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Mineral resources</a:t>
            </a:r>
            <a:endParaRPr/>
          </a:p>
        </p:txBody>
      </p:sp>
      <p:sp>
        <p:nvSpPr>
          <p:cNvPr id="374" name="Google Shape;374;p5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With the exception of the coal basin in Limburg and the salt used in Hengelo, mineral resources in the Netherlands were very poor until the late 1960s. The discovery and exploration of natural gas deposits in Groningen have turned this around. Small oil deposits are also explored in the west and on the continental shelf of the North Sea.</a:t>
            </a:r>
            <a:endParaRPr sz="1400"/>
          </a:p>
          <a:p>
            <a:pPr indent="1054100" lvl="0" marL="0" rtl="0">
              <a:spcBef>
                <a:spcPts val="0"/>
              </a:spcBef>
              <a:spcAft>
                <a:spcPts val="0"/>
              </a:spcAft>
              <a:buNone/>
            </a:pPr>
            <a:r>
              <a:t/>
            </a:r>
            <a:endParaRPr/>
          </a:p>
          <a:p>
            <a:pPr indent="0" lvl="0" marL="0">
              <a:spcBef>
                <a:spcPts val="0"/>
              </a:spcBef>
              <a:spcAft>
                <a:spcPts val="16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The coins</a:t>
            </a:r>
            <a:endParaRPr/>
          </a:p>
        </p:txBody>
      </p:sp>
      <p:sp>
        <p:nvSpPr>
          <p:cNvPr id="380" name="Google Shape;380;p5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The currency used in the Netherlands is the euro.</a:t>
            </a:r>
            <a:endParaRPr sz="1400"/>
          </a:p>
        </p:txBody>
      </p:sp>
      <p:pic>
        <p:nvPicPr>
          <p:cNvPr id="381" name="Google Shape;381;p54"/>
          <p:cNvPicPr preferRelativeResize="0"/>
          <p:nvPr/>
        </p:nvPicPr>
        <p:blipFill>
          <a:blip r:embed="rId3">
            <a:alphaModFix/>
          </a:blip>
          <a:stretch>
            <a:fillRect/>
          </a:stretch>
        </p:blipFill>
        <p:spPr>
          <a:xfrm>
            <a:off x="1970981" y="1903350"/>
            <a:ext cx="5202050" cy="2665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5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The national anthem </a:t>
            </a:r>
            <a:endParaRPr/>
          </a:p>
        </p:txBody>
      </p:sp>
      <p:sp>
        <p:nvSpPr>
          <p:cNvPr id="387" name="Google Shape;387;p5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pt-PT"/>
              <a:t>Lyrics: Unknown</a:t>
            </a:r>
            <a:endParaRPr/>
          </a:p>
          <a:p>
            <a:pPr indent="-342900" lvl="0" marL="457200" rtl="0">
              <a:spcBef>
                <a:spcPts val="0"/>
              </a:spcBef>
              <a:spcAft>
                <a:spcPts val="0"/>
              </a:spcAft>
              <a:buSzPts val="1800"/>
              <a:buChar char="-"/>
            </a:pPr>
            <a:r>
              <a:rPr lang="pt-PT"/>
              <a:t>Composition: Adrianus Valerius</a:t>
            </a:r>
            <a:endParaRPr/>
          </a:p>
          <a:p>
            <a:pPr indent="-342900" lvl="0" marL="457200" rtl="0">
              <a:spcBef>
                <a:spcPts val="0"/>
              </a:spcBef>
              <a:spcAft>
                <a:spcPts val="0"/>
              </a:spcAft>
              <a:buSzPts val="1800"/>
              <a:buChar char="-"/>
            </a:pPr>
            <a:r>
              <a:rPr lang="pt-PT"/>
              <a:t>Adopted: 1932 (the oldest in the world)</a:t>
            </a:r>
            <a:endParaRPr/>
          </a:p>
          <a:p>
            <a:pPr indent="-342900" lvl="0" marL="457200" rtl="0">
              <a:spcBef>
                <a:spcPts val="0"/>
              </a:spcBef>
              <a:spcAft>
                <a:spcPts val="0"/>
              </a:spcAft>
              <a:buSzPts val="1800"/>
              <a:buChar char="-"/>
            </a:pPr>
            <a:r>
              <a:rPr lang="pt-PT"/>
              <a:t>Theme: The life of Guillaume de Oranje and his struggle together with his nation to obtain the independence of Spain.</a:t>
            </a:r>
            <a:endParaRPr/>
          </a:p>
          <a:p>
            <a:pPr indent="-342900" lvl="0" marL="457200" rtl="0">
              <a:spcBef>
                <a:spcPts val="0"/>
              </a:spcBef>
              <a:spcAft>
                <a:spcPts val="0"/>
              </a:spcAft>
              <a:buSzPts val="1800"/>
              <a:buChar char="-"/>
            </a:pPr>
            <a:r>
              <a:rPr lang="pt-PT"/>
              <a:t>Curiosities: It is written as if it were Guilherme himself to speak.</a:t>
            </a:r>
            <a:endParaRPr/>
          </a:p>
          <a:p>
            <a:pPr indent="-342900" lvl="0" marL="457200" rtl="0">
              <a:spcBef>
                <a:spcPts val="0"/>
              </a:spcBef>
              <a:spcAft>
                <a:spcPts val="0"/>
              </a:spcAft>
              <a:buSzPts val="1800"/>
              <a:buChar char="-"/>
            </a:pPr>
            <a:r>
              <a:rPr lang="pt-PT" u="sng">
                <a:solidFill>
                  <a:schemeClr val="hlink"/>
                </a:solidFill>
                <a:hlinkClick r:id="rId3"/>
              </a:rPr>
              <a:t>National anthem of Netherlands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National anthem sheet Music</a:t>
            </a:r>
            <a:endParaRPr/>
          </a:p>
        </p:txBody>
      </p:sp>
      <p:sp>
        <p:nvSpPr>
          <p:cNvPr id="393" name="Google Shape;393;p5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94" name="Google Shape;394;p56"/>
          <p:cNvPicPr preferRelativeResize="0"/>
          <p:nvPr/>
        </p:nvPicPr>
        <p:blipFill>
          <a:blip r:embed="rId3">
            <a:alphaModFix/>
          </a:blip>
          <a:stretch>
            <a:fillRect/>
          </a:stretch>
        </p:blipFill>
        <p:spPr>
          <a:xfrm>
            <a:off x="1414425" y="1228677"/>
            <a:ext cx="6315150" cy="3632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Traditional Costumes</a:t>
            </a:r>
            <a:endParaRPr/>
          </a:p>
        </p:txBody>
      </p:sp>
      <p:sp>
        <p:nvSpPr>
          <p:cNvPr id="400" name="Google Shape;400;p5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401" name="Google Shape;401;p57"/>
          <p:cNvPicPr preferRelativeResize="0"/>
          <p:nvPr/>
        </p:nvPicPr>
        <p:blipFill>
          <a:blip r:embed="rId3">
            <a:alphaModFix/>
          </a:blip>
          <a:stretch>
            <a:fillRect/>
          </a:stretch>
        </p:blipFill>
        <p:spPr>
          <a:xfrm>
            <a:off x="1266303" y="1324625"/>
            <a:ext cx="2498108" cy="3148300"/>
          </a:xfrm>
          <a:prstGeom prst="rect">
            <a:avLst/>
          </a:prstGeom>
          <a:noFill/>
          <a:ln>
            <a:noFill/>
          </a:ln>
        </p:spPr>
      </p:pic>
      <p:pic>
        <p:nvPicPr>
          <p:cNvPr id="402" name="Google Shape;402;p57"/>
          <p:cNvPicPr preferRelativeResize="0"/>
          <p:nvPr/>
        </p:nvPicPr>
        <p:blipFill>
          <a:blip r:embed="rId4">
            <a:alphaModFix/>
          </a:blip>
          <a:stretch>
            <a:fillRect/>
          </a:stretch>
        </p:blipFill>
        <p:spPr>
          <a:xfrm>
            <a:off x="4850375" y="1324629"/>
            <a:ext cx="2621550" cy="3148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5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Traditional dance</a:t>
            </a:r>
            <a:endParaRPr/>
          </a:p>
        </p:txBody>
      </p:sp>
      <p:sp>
        <p:nvSpPr>
          <p:cNvPr id="408" name="Google Shape;408;p58"/>
          <p:cNvSpPr txBox="1"/>
          <p:nvPr>
            <p:ph idx="1" type="body"/>
          </p:nvPr>
        </p:nvSpPr>
        <p:spPr>
          <a:xfrm>
            <a:off x="311700" y="1228675"/>
            <a:ext cx="4221000" cy="33402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pt-PT" sz="1400"/>
              <a:t>The typical dance of the Netherlands goes back to the times of Minuets, Waltzes, Schottische and Polka. Couples develop choreography in groups, formed in a circle or queues of pairs, according to a typical song and dress the character.</a:t>
            </a:r>
            <a:endParaRPr sz="1400"/>
          </a:p>
          <a:p>
            <a:pPr indent="0" lvl="0" marL="0" rtl="0">
              <a:spcBef>
                <a:spcPts val="0"/>
              </a:spcBef>
              <a:spcAft>
                <a:spcPts val="0"/>
              </a:spcAft>
              <a:buNone/>
            </a:pPr>
            <a:r>
              <a:t/>
            </a:r>
            <a:endParaRPr sz="1400"/>
          </a:p>
          <a:p>
            <a:pPr indent="0" lvl="0" marL="0">
              <a:spcBef>
                <a:spcPts val="0"/>
              </a:spcBef>
              <a:spcAft>
                <a:spcPts val="1600"/>
              </a:spcAft>
              <a:buNone/>
            </a:pPr>
            <a:r>
              <a:t/>
            </a:r>
            <a:endParaRPr sz="1400"/>
          </a:p>
        </p:txBody>
      </p:sp>
      <p:pic>
        <p:nvPicPr>
          <p:cNvPr id="409" name="Google Shape;409;p58"/>
          <p:cNvPicPr preferRelativeResize="0"/>
          <p:nvPr/>
        </p:nvPicPr>
        <p:blipFill>
          <a:blip r:embed="rId3">
            <a:alphaModFix/>
          </a:blip>
          <a:stretch>
            <a:fillRect/>
          </a:stretch>
        </p:blipFill>
        <p:spPr>
          <a:xfrm>
            <a:off x="4532702" y="1093852"/>
            <a:ext cx="4097300" cy="3070225"/>
          </a:xfrm>
          <a:prstGeom prst="rect">
            <a:avLst/>
          </a:prstGeom>
          <a:noFill/>
          <a:ln>
            <a:noFill/>
          </a:ln>
        </p:spPr>
      </p:pic>
      <p:pic>
        <p:nvPicPr>
          <p:cNvPr id="410" name="Google Shape;410;p58"/>
          <p:cNvPicPr preferRelativeResize="0"/>
          <p:nvPr/>
        </p:nvPicPr>
        <p:blipFill>
          <a:blip r:embed="rId4">
            <a:alphaModFix/>
          </a:blip>
          <a:stretch>
            <a:fillRect/>
          </a:stretch>
        </p:blipFill>
        <p:spPr>
          <a:xfrm>
            <a:off x="1305513" y="3436513"/>
            <a:ext cx="2352675" cy="1533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5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Traditional Gastronomy</a:t>
            </a:r>
            <a:endParaRPr/>
          </a:p>
        </p:txBody>
      </p:sp>
      <p:sp>
        <p:nvSpPr>
          <p:cNvPr id="416" name="Google Shape;416;p5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Erwtensoep</a:t>
            </a:r>
            <a:endParaRPr/>
          </a:p>
        </p:txBody>
      </p:sp>
      <p:pic>
        <p:nvPicPr>
          <p:cNvPr id="417" name="Google Shape;417;p59"/>
          <p:cNvPicPr preferRelativeResize="0"/>
          <p:nvPr/>
        </p:nvPicPr>
        <p:blipFill>
          <a:blip r:embed="rId3">
            <a:alphaModFix/>
          </a:blip>
          <a:stretch>
            <a:fillRect/>
          </a:stretch>
        </p:blipFill>
        <p:spPr>
          <a:xfrm>
            <a:off x="5327700" y="1389050"/>
            <a:ext cx="3181350" cy="3019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60"/>
          <p:cNvSpPr txBox="1"/>
          <p:nvPr>
            <p:ph idx="1" type="body"/>
          </p:nvPr>
        </p:nvSpPr>
        <p:spPr>
          <a:xfrm>
            <a:off x="311700" y="617950"/>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Hutspot</a:t>
            </a:r>
            <a:endParaRPr/>
          </a:p>
        </p:txBody>
      </p:sp>
      <p:pic>
        <p:nvPicPr>
          <p:cNvPr id="423" name="Google Shape;423;p60"/>
          <p:cNvPicPr preferRelativeResize="0"/>
          <p:nvPr/>
        </p:nvPicPr>
        <p:blipFill>
          <a:blip r:embed="rId3">
            <a:alphaModFix/>
          </a:blip>
          <a:stretch>
            <a:fillRect/>
          </a:stretch>
        </p:blipFill>
        <p:spPr>
          <a:xfrm>
            <a:off x="3941251" y="1128826"/>
            <a:ext cx="4465825" cy="3239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61"/>
          <p:cNvSpPr txBox="1"/>
          <p:nvPr>
            <p:ph idx="1" type="body"/>
          </p:nvPr>
        </p:nvSpPr>
        <p:spPr>
          <a:xfrm>
            <a:off x="311700" y="761100"/>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Rookworst</a:t>
            </a:r>
            <a:endParaRPr/>
          </a:p>
        </p:txBody>
      </p:sp>
      <p:pic>
        <p:nvPicPr>
          <p:cNvPr id="429" name="Google Shape;429;p61"/>
          <p:cNvPicPr preferRelativeResize="0"/>
          <p:nvPr/>
        </p:nvPicPr>
        <p:blipFill>
          <a:blip r:embed="rId3">
            <a:alphaModFix/>
          </a:blip>
          <a:stretch>
            <a:fillRect/>
          </a:stretch>
        </p:blipFill>
        <p:spPr>
          <a:xfrm>
            <a:off x="3688350" y="1024627"/>
            <a:ext cx="4784575" cy="3527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pt-PT"/>
              <a:t>Brief facts about the Netherlands</a:t>
            </a:r>
            <a:endParaRPr/>
          </a:p>
        </p:txBody>
      </p:sp>
      <p:sp>
        <p:nvSpPr>
          <p:cNvPr id="89" name="Google Shape;89;p17"/>
          <p:cNvSpPr txBox="1"/>
          <p:nvPr>
            <p:ph idx="1" type="body"/>
          </p:nvPr>
        </p:nvSpPr>
        <p:spPr>
          <a:xfrm>
            <a:off x="311700" y="1209600"/>
            <a:ext cx="8520600" cy="3340200"/>
          </a:xfrm>
          <a:prstGeom prst="rect">
            <a:avLst/>
          </a:prstGeom>
        </p:spPr>
        <p:txBody>
          <a:bodyPr anchorCtr="0" anchor="t" bIns="91425" lIns="91425" spcFirstLastPara="1" rIns="91425" wrap="square" tIns="91425">
            <a:noAutofit/>
          </a:bodyPr>
          <a:lstStyle/>
          <a:p>
            <a:pPr indent="-317500" lvl="0" marL="457200" rtl="0">
              <a:lnSpc>
                <a:spcPct val="100000"/>
              </a:lnSpc>
              <a:spcBef>
                <a:spcPts val="0"/>
              </a:spcBef>
              <a:spcAft>
                <a:spcPts val="0"/>
              </a:spcAft>
              <a:buSzPts val="1400"/>
              <a:buChar char="-"/>
            </a:pPr>
            <a:r>
              <a:rPr lang="pt-PT" sz="1400"/>
              <a:t>Capital: Amsterdam</a:t>
            </a:r>
            <a:endParaRPr sz="1400"/>
          </a:p>
          <a:p>
            <a:pPr indent="-317500" lvl="0" marL="457200" rtl="0">
              <a:lnSpc>
                <a:spcPct val="100000"/>
              </a:lnSpc>
              <a:spcBef>
                <a:spcPts val="0"/>
              </a:spcBef>
              <a:spcAft>
                <a:spcPts val="0"/>
              </a:spcAft>
              <a:buSzPts val="1400"/>
              <a:buChar char="-"/>
            </a:pPr>
            <a:r>
              <a:rPr lang="pt-PT" sz="1400"/>
              <a:t>Language: Dutch</a:t>
            </a:r>
            <a:endParaRPr sz="1400"/>
          </a:p>
          <a:p>
            <a:pPr indent="-317500" lvl="0" marL="457200" rtl="0">
              <a:lnSpc>
                <a:spcPct val="100000"/>
              </a:lnSpc>
              <a:spcBef>
                <a:spcPts val="0"/>
              </a:spcBef>
              <a:spcAft>
                <a:spcPts val="0"/>
              </a:spcAft>
              <a:buSzPts val="1400"/>
              <a:buChar char="-"/>
            </a:pPr>
            <a:r>
              <a:rPr lang="pt-PT" sz="1400"/>
              <a:t>Euro currency</a:t>
            </a:r>
            <a:endParaRPr sz="1400"/>
          </a:p>
          <a:p>
            <a:pPr indent="-317500" lvl="0" marL="457200" rtl="0">
              <a:lnSpc>
                <a:spcPct val="100000"/>
              </a:lnSpc>
              <a:spcBef>
                <a:spcPts val="0"/>
              </a:spcBef>
              <a:spcAft>
                <a:spcPts val="0"/>
              </a:spcAft>
              <a:buSzPts val="1400"/>
              <a:buChar char="-"/>
            </a:pPr>
            <a:r>
              <a:rPr lang="pt-PT" sz="1400"/>
              <a:t>Flag:</a:t>
            </a:r>
            <a:endParaRPr sz="1400"/>
          </a:p>
          <a:p>
            <a:pPr indent="0" lvl="0" marL="0" rtl="0">
              <a:lnSpc>
                <a:spcPct val="100000"/>
              </a:lnSpc>
              <a:spcBef>
                <a:spcPts val="100"/>
              </a:spcBef>
              <a:spcAft>
                <a:spcPts val="0"/>
              </a:spcAft>
              <a:buNone/>
            </a:pPr>
            <a:r>
              <a:rPr lang="pt-PT" sz="1400"/>
              <a:t> </a:t>
            </a:r>
            <a:endParaRPr sz="1400"/>
          </a:p>
          <a:p>
            <a:pPr indent="-317500" lvl="0" marL="457200" rtl="0">
              <a:lnSpc>
                <a:spcPct val="100000"/>
              </a:lnSpc>
              <a:spcBef>
                <a:spcPts val="100"/>
              </a:spcBef>
              <a:spcAft>
                <a:spcPts val="0"/>
              </a:spcAft>
              <a:buSzPts val="1400"/>
              <a:buChar char="-"/>
            </a:pPr>
            <a:r>
              <a:rPr lang="pt-PT" sz="1400"/>
              <a:t>Coat of arms:</a:t>
            </a:r>
            <a:endParaRPr sz="1400"/>
          </a:p>
          <a:p>
            <a:pPr indent="0" lvl="0" marL="0" rtl="0">
              <a:lnSpc>
                <a:spcPct val="100000"/>
              </a:lnSpc>
              <a:spcBef>
                <a:spcPts val="100"/>
              </a:spcBef>
              <a:spcAft>
                <a:spcPts val="0"/>
              </a:spcAft>
              <a:buNone/>
            </a:pPr>
            <a:r>
              <a:t/>
            </a:r>
            <a:endParaRPr sz="1400"/>
          </a:p>
          <a:p>
            <a:pPr indent="-317500" lvl="0" marL="457200" rtl="0">
              <a:lnSpc>
                <a:spcPct val="100000"/>
              </a:lnSpc>
              <a:spcBef>
                <a:spcPts val="100"/>
              </a:spcBef>
              <a:spcAft>
                <a:spcPts val="0"/>
              </a:spcAft>
              <a:buSzPts val="1400"/>
              <a:buChar char="-"/>
            </a:pPr>
            <a:r>
              <a:rPr lang="pt-PT" sz="1400"/>
              <a:t>Politics: Constitutional Monarchy</a:t>
            </a:r>
            <a:endParaRPr sz="1400"/>
          </a:p>
          <a:p>
            <a:pPr indent="0" lvl="0" marL="0" rtl="0">
              <a:lnSpc>
                <a:spcPct val="100000"/>
              </a:lnSpc>
              <a:spcBef>
                <a:spcPts val="100"/>
              </a:spcBef>
              <a:spcAft>
                <a:spcPts val="100"/>
              </a:spcAft>
              <a:buNone/>
            </a:pPr>
            <a:r>
              <a:t/>
            </a:r>
            <a:endParaRPr sz="2000"/>
          </a:p>
        </p:txBody>
      </p:sp>
      <p:cxnSp>
        <p:nvCxnSpPr>
          <p:cNvPr id="90" name="Google Shape;90;p17"/>
          <p:cNvCxnSpPr/>
          <p:nvPr/>
        </p:nvCxnSpPr>
        <p:spPr>
          <a:xfrm>
            <a:off x="1460075" y="2061225"/>
            <a:ext cx="1078200" cy="9600"/>
          </a:xfrm>
          <a:prstGeom prst="straightConnector1">
            <a:avLst/>
          </a:prstGeom>
          <a:noFill/>
          <a:ln cap="flat" cmpd="sng" w="9525">
            <a:solidFill>
              <a:schemeClr val="dk2"/>
            </a:solidFill>
            <a:prstDash val="solid"/>
            <a:round/>
            <a:headEnd len="med" w="med" type="none"/>
            <a:tailEnd len="med" w="med" type="triangle"/>
          </a:ln>
        </p:spPr>
      </p:cxnSp>
      <p:cxnSp>
        <p:nvCxnSpPr>
          <p:cNvPr id="91" name="Google Shape;91;p17"/>
          <p:cNvCxnSpPr/>
          <p:nvPr/>
        </p:nvCxnSpPr>
        <p:spPr>
          <a:xfrm flipH="1" rot="10800000">
            <a:off x="2366325" y="2538450"/>
            <a:ext cx="2175900" cy="28500"/>
          </a:xfrm>
          <a:prstGeom prst="straightConnector1">
            <a:avLst/>
          </a:prstGeom>
          <a:noFill/>
          <a:ln cap="flat" cmpd="sng" w="9525">
            <a:solidFill>
              <a:schemeClr val="dk2"/>
            </a:solidFill>
            <a:prstDash val="solid"/>
            <a:round/>
            <a:headEnd len="med" w="med" type="none"/>
            <a:tailEnd len="med" w="med" type="triangle"/>
          </a:ln>
        </p:spPr>
      </p:cxnSp>
      <p:pic>
        <p:nvPicPr>
          <p:cNvPr id="92" name="Google Shape;92;p17"/>
          <p:cNvPicPr preferRelativeResize="0"/>
          <p:nvPr/>
        </p:nvPicPr>
        <p:blipFill>
          <a:blip r:embed="rId3">
            <a:alphaModFix/>
          </a:blip>
          <a:stretch>
            <a:fillRect/>
          </a:stretch>
        </p:blipFill>
        <p:spPr>
          <a:xfrm>
            <a:off x="2595375" y="1727199"/>
            <a:ext cx="1078200" cy="716991"/>
          </a:xfrm>
          <a:prstGeom prst="rect">
            <a:avLst/>
          </a:prstGeom>
          <a:noFill/>
          <a:ln>
            <a:noFill/>
          </a:ln>
        </p:spPr>
      </p:pic>
      <p:pic>
        <p:nvPicPr>
          <p:cNvPr id="93" name="Google Shape;93;p17"/>
          <p:cNvPicPr preferRelativeResize="0"/>
          <p:nvPr/>
        </p:nvPicPr>
        <p:blipFill>
          <a:blip r:embed="rId4">
            <a:alphaModFix/>
          </a:blip>
          <a:stretch>
            <a:fillRect/>
          </a:stretch>
        </p:blipFill>
        <p:spPr>
          <a:xfrm>
            <a:off x="4595628" y="2072178"/>
            <a:ext cx="815050" cy="961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62"/>
          <p:cNvSpPr txBox="1"/>
          <p:nvPr>
            <p:ph idx="1" type="body"/>
          </p:nvPr>
        </p:nvSpPr>
        <p:spPr>
          <a:xfrm>
            <a:off x="311700" y="69172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Stamppot</a:t>
            </a:r>
            <a:endParaRPr/>
          </a:p>
        </p:txBody>
      </p:sp>
      <p:pic>
        <p:nvPicPr>
          <p:cNvPr id="435" name="Google Shape;435;p62"/>
          <p:cNvPicPr preferRelativeResize="0"/>
          <p:nvPr/>
        </p:nvPicPr>
        <p:blipFill>
          <a:blip r:embed="rId3">
            <a:alphaModFix/>
          </a:blip>
          <a:stretch>
            <a:fillRect/>
          </a:stretch>
        </p:blipFill>
        <p:spPr>
          <a:xfrm>
            <a:off x="3697850" y="906952"/>
            <a:ext cx="4804675" cy="35753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63"/>
          <p:cNvSpPr txBox="1"/>
          <p:nvPr>
            <p:ph idx="1" type="body"/>
          </p:nvPr>
        </p:nvSpPr>
        <p:spPr>
          <a:xfrm>
            <a:off x="311700" y="6765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Stroopwafel</a:t>
            </a:r>
            <a:endParaRPr/>
          </a:p>
        </p:txBody>
      </p:sp>
      <p:pic>
        <p:nvPicPr>
          <p:cNvPr id="441" name="Google Shape;441;p63"/>
          <p:cNvPicPr preferRelativeResize="0"/>
          <p:nvPr/>
        </p:nvPicPr>
        <p:blipFill>
          <a:blip r:embed="rId3">
            <a:alphaModFix/>
          </a:blip>
          <a:stretch>
            <a:fillRect/>
          </a:stretch>
        </p:blipFill>
        <p:spPr>
          <a:xfrm>
            <a:off x="3845826" y="1133600"/>
            <a:ext cx="4576919" cy="3340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6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Tourist attraction and monuments</a:t>
            </a:r>
            <a:endParaRPr/>
          </a:p>
        </p:txBody>
      </p:sp>
      <p:sp>
        <p:nvSpPr>
          <p:cNvPr id="447" name="Google Shape;447;p6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Royal Netherlands library</a:t>
            </a:r>
            <a:endParaRPr/>
          </a:p>
        </p:txBody>
      </p:sp>
      <p:pic>
        <p:nvPicPr>
          <p:cNvPr id="448" name="Google Shape;448;p64"/>
          <p:cNvPicPr preferRelativeResize="0"/>
          <p:nvPr/>
        </p:nvPicPr>
        <p:blipFill>
          <a:blip r:embed="rId3">
            <a:alphaModFix/>
          </a:blip>
          <a:stretch>
            <a:fillRect/>
          </a:stretch>
        </p:blipFill>
        <p:spPr>
          <a:xfrm>
            <a:off x="4570175" y="1603175"/>
            <a:ext cx="4262125" cy="3164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65"/>
          <p:cNvSpPr txBox="1"/>
          <p:nvPr>
            <p:ph idx="1" type="body"/>
          </p:nvPr>
        </p:nvSpPr>
        <p:spPr>
          <a:xfrm>
            <a:off x="311700" y="6765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Rijksmuseum</a:t>
            </a:r>
            <a:endParaRPr/>
          </a:p>
        </p:txBody>
      </p:sp>
      <p:pic>
        <p:nvPicPr>
          <p:cNvPr id="454" name="Google Shape;454;p65"/>
          <p:cNvPicPr preferRelativeResize="0"/>
          <p:nvPr/>
        </p:nvPicPr>
        <p:blipFill>
          <a:blip r:embed="rId3">
            <a:alphaModFix/>
          </a:blip>
          <a:stretch>
            <a:fillRect/>
          </a:stretch>
        </p:blipFill>
        <p:spPr>
          <a:xfrm>
            <a:off x="4608427" y="942975"/>
            <a:ext cx="3693700" cy="37045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66"/>
          <p:cNvSpPr txBox="1"/>
          <p:nvPr>
            <p:ph idx="1" type="body"/>
          </p:nvPr>
        </p:nvSpPr>
        <p:spPr>
          <a:xfrm>
            <a:off x="311700" y="745600"/>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Cathedral of santa Catarina</a:t>
            </a:r>
            <a:endParaRPr/>
          </a:p>
        </p:txBody>
      </p:sp>
      <p:pic>
        <p:nvPicPr>
          <p:cNvPr id="460" name="Google Shape;460;p66"/>
          <p:cNvPicPr preferRelativeResize="0"/>
          <p:nvPr/>
        </p:nvPicPr>
        <p:blipFill>
          <a:blip r:embed="rId3">
            <a:alphaModFix/>
          </a:blip>
          <a:stretch>
            <a:fillRect/>
          </a:stretch>
        </p:blipFill>
        <p:spPr>
          <a:xfrm>
            <a:off x="5390488" y="991100"/>
            <a:ext cx="2790825" cy="3714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7"/>
          <p:cNvSpPr txBox="1"/>
          <p:nvPr>
            <p:ph idx="1" type="body"/>
          </p:nvPr>
        </p:nvSpPr>
        <p:spPr>
          <a:xfrm>
            <a:off x="416675" y="751550"/>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Kinderdijk</a:t>
            </a:r>
            <a:endParaRPr/>
          </a:p>
        </p:txBody>
      </p:sp>
      <p:pic>
        <p:nvPicPr>
          <p:cNvPr id="466" name="Google Shape;466;p67"/>
          <p:cNvPicPr preferRelativeResize="0"/>
          <p:nvPr/>
        </p:nvPicPr>
        <p:blipFill>
          <a:blip r:embed="rId3">
            <a:alphaModFix/>
          </a:blip>
          <a:stretch>
            <a:fillRect/>
          </a:stretch>
        </p:blipFill>
        <p:spPr>
          <a:xfrm>
            <a:off x="3921927" y="1195477"/>
            <a:ext cx="4546694" cy="3340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68"/>
          <p:cNvSpPr txBox="1"/>
          <p:nvPr>
            <p:ph idx="1" type="body"/>
          </p:nvPr>
        </p:nvSpPr>
        <p:spPr>
          <a:xfrm>
            <a:off x="311700" y="607575"/>
            <a:ext cx="8520600" cy="3340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pt-PT"/>
              <a:t>Keukenhof</a:t>
            </a:r>
            <a:endParaRPr/>
          </a:p>
        </p:txBody>
      </p:sp>
      <p:pic>
        <p:nvPicPr>
          <p:cNvPr id="472" name="Google Shape;472;p68"/>
          <p:cNvPicPr preferRelativeResize="0"/>
          <p:nvPr/>
        </p:nvPicPr>
        <p:blipFill>
          <a:blip r:embed="rId3">
            <a:alphaModFix/>
          </a:blip>
          <a:stretch>
            <a:fillRect/>
          </a:stretch>
        </p:blipFill>
        <p:spPr>
          <a:xfrm>
            <a:off x="3301729" y="1137954"/>
            <a:ext cx="5067200" cy="32758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69"/>
          <p:cNvSpPr txBox="1"/>
          <p:nvPr>
            <p:ph idx="1" type="body"/>
          </p:nvPr>
        </p:nvSpPr>
        <p:spPr>
          <a:xfrm>
            <a:off x="311700" y="72292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Rijksmuseum</a:t>
            </a:r>
            <a:endParaRPr/>
          </a:p>
        </p:txBody>
      </p:sp>
      <p:pic>
        <p:nvPicPr>
          <p:cNvPr id="478" name="Google Shape;478;p69"/>
          <p:cNvPicPr preferRelativeResize="0"/>
          <p:nvPr/>
        </p:nvPicPr>
        <p:blipFill>
          <a:blip r:embed="rId3">
            <a:alphaModFix/>
          </a:blip>
          <a:stretch>
            <a:fillRect/>
          </a:stretch>
        </p:blipFill>
        <p:spPr>
          <a:xfrm>
            <a:off x="3421100" y="1840053"/>
            <a:ext cx="4986000" cy="26334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70"/>
          <p:cNvSpPr txBox="1"/>
          <p:nvPr>
            <p:ph idx="1" type="body"/>
          </p:nvPr>
        </p:nvSpPr>
        <p:spPr>
          <a:xfrm>
            <a:off x="311700" y="6299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Keukenhof</a:t>
            </a:r>
            <a:endParaRPr/>
          </a:p>
        </p:txBody>
      </p:sp>
      <p:pic>
        <p:nvPicPr>
          <p:cNvPr id="484" name="Google Shape;484;p70"/>
          <p:cNvPicPr preferRelativeResize="0"/>
          <p:nvPr/>
        </p:nvPicPr>
        <p:blipFill>
          <a:blip r:embed="rId3">
            <a:alphaModFix/>
          </a:blip>
          <a:stretch>
            <a:fillRect/>
          </a:stretch>
        </p:blipFill>
        <p:spPr>
          <a:xfrm>
            <a:off x="4799113" y="1033450"/>
            <a:ext cx="3076575" cy="30765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71"/>
          <p:cNvSpPr txBox="1"/>
          <p:nvPr>
            <p:ph idx="1" type="body"/>
          </p:nvPr>
        </p:nvSpPr>
        <p:spPr>
          <a:xfrm>
            <a:off x="311700" y="57552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Anne Frank refuge</a:t>
            </a:r>
            <a:endParaRPr/>
          </a:p>
        </p:txBody>
      </p:sp>
      <p:pic>
        <p:nvPicPr>
          <p:cNvPr id="490" name="Google Shape;490;p71"/>
          <p:cNvPicPr preferRelativeResize="0"/>
          <p:nvPr/>
        </p:nvPicPr>
        <p:blipFill>
          <a:blip r:embed="rId3">
            <a:alphaModFix/>
          </a:blip>
          <a:stretch>
            <a:fillRect/>
          </a:stretch>
        </p:blipFill>
        <p:spPr>
          <a:xfrm>
            <a:off x="4880325" y="952425"/>
            <a:ext cx="3603100" cy="3603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Geography</a:t>
            </a:r>
            <a:endParaRPr/>
          </a:p>
        </p:txBody>
      </p:sp>
      <p:sp>
        <p:nvSpPr>
          <p:cNvPr id="99" name="Google Shape;99;p1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rtl="0">
              <a:lnSpc>
                <a:spcPct val="100000"/>
              </a:lnSpc>
              <a:spcBef>
                <a:spcPts val="0"/>
              </a:spcBef>
              <a:spcAft>
                <a:spcPts val="0"/>
              </a:spcAft>
              <a:buSzPts val="1400"/>
              <a:buChar char="-"/>
            </a:pPr>
            <a:r>
              <a:rPr lang="pt-PT" sz="1400"/>
              <a:t>Capital: Amsterdam</a:t>
            </a:r>
            <a:endParaRPr sz="1400"/>
          </a:p>
          <a:p>
            <a:pPr indent="-317500" lvl="0" marL="457200" rtl="0">
              <a:lnSpc>
                <a:spcPct val="100000"/>
              </a:lnSpc>
              <a:spcBef>
                <a:spcPts val="0"/>
              </a:spcBef>
              <a:spcAft>
                <a:spcPts val="0"/>
              </a:spcAft>
              <a:buSzPts val="1400"/>
              <a:buChar char="-"/>
            </a:pPr>
            <a:r>
              <a:rPr lang="pt-PT" sz="1400"/>
              <a:t>Total surface area: 41 526 𝑘𝑚2</a:t>
            </a:r>
            <a:endParaRPr sz="1400"/>
          </a:p>
          <a:p>
            <a:pPr indent="-317500" lvl="0" marL="457200" rtl="0">
              <a:lnSpc>
                <a:spcPct val="100000"/>
              </a:lnSpc>
              <a:spcBef>
                <a:spcPts val="0"/>
              </a:spcBef>
              <a:spcAft>
                <a:spcPts val="0"/>
              </a:spcAft>
              <a:buSzPts val="1400"/>
              <a:buChar char="-"/>
            </a:pPr>
            <a:r>
              <a:rPr lang="pt-PT" sz="1400"/>
              <a:t>Population: 16.4 million</a:t>
            </a:r>
            <a:endParaRPr sz="1400"/>
          </a:p>
          <a:p>
            <a:pPr indent="0" lvl="0" marL="0" rtl="0">
              <a:lnSpc>
                <a:spcPct val="100000"/>
              </a:lnSpc>
              <a:spcBef>
                <a:spcPts val="100"/>
              </a:spcBef>
              <a:spcAft>
                <a:spcPts val="100"/>
              </a:spcAft>
              <a:buNone/>
            </a:pPr>
            <a:r>
              <a:t/>
            </a:r>
            <a:endParaRPr sz="1200"/>
          </a:p>
        </p:txBody>
      </p:sp>
      <p:pic>
        <p:nvPicPr>
          <p:cNvPr id="100" name="Google Shape;100;p18"/>
          <p:cNvPicPr preferRelativeResize="0"/>
          <p:nvPr/>
        </p:nvPicPr>
        <p:blipFill>
          <a:blip r:embed="rId3">
            <a:alphaModFix/>
          </a:blip>
          <a:stretch>
            <a:fillRect/>
          </a:stretch>
        </p:blipFill>
        <p:spPr>
          <a:xfrm>
            <a:off x="4716550" y="1676400"/>
            <a:ext cx="3846376" cy="28924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72"/>
          <p:cNvSpPr txBox="1"/>
          <p:nvPr>
            <p:ph idx="1" type="body"/>
          </p:nvPr>
        </p:nvSpPr>
        <p:spPr>
          <a:xfrm>
            <a:off x="311700" y="629975"/>
            <a:ext cx="8520600" cy="3340200"/>
          </a:xfrm>
          <a:prstGeom prst="rect">
            <a:avLst/>
          </a:prstGeom>
        </p:spPr>
        <p:txBody>
          <a:bodyPr anchorCtr="0" anchor="t" bIns="91425" lIns="91425" spcFirstLastPara="1" rIns="91425" wrap="square" tIns="91425">
            <a:noAutofit/>
          </a:bodyPr>
          <a:lstStyle/>
          <a:p>
            <a:pPr indent="-342900" lvl="0" marL="457200">
              <a:spcBef>
                <a:spcPts val="0"/>
              </a:spcBef>
              <a:spcAft>
                <a:spcPts val="0"/>
              </a:spcAft>
              <a:buSzPts val="1800"/>
              <a:buChar char="-"/>
            </a:pPr>
            <a:r>
              <a:rPr lang="pt-PT"/>
              <a:t>Museum of Vicent Van Gogh</a:t>
            </a:r>
            <a:endParaRPr/>
          </a:p>
        </p:txBody>
      </p:sp>
      <p:pic>
        <p:nvPicPr>
          <p:cNvPr id="496" name="Google Shape;496;p72"/>
          <p:cNvPicPr preferRelativeResize="0"/>
          <p:nvPr/>
        </p:nvPicPr>
        <p:blipFill>
          <a:blip r:embed="rId3">
            <a:alphaModFix/>
          </a:blip>
          <a:stretch>
            <a:fillRect/>
          </a:stretch>
        </p:blipFill>
        <p:spPr>
          <a:xfrm>
            <a:off x="4565100" y="1276900"/>
            <a:ext cx="4267200" cy="3200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7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Curiosities</a:t>
            </a:r>
            <a:endParaRPr/>
          </a:p>
        </p:txBody>
      </p:sp>
      <p:sp>
        <p:nvSpPr>
          <p:cNvPr id="502" name="Google Shape;502;p73"/>
          <p:cNvSpPr txBox="1"/>
          <p:nvPr>
            <p:ph idx="1" type="body"/>
          </p:nvPr>
        </p:nvSpPr>
        <p:spPr>
          <a:xfrm>
            <a:off x="311700" y="1219150"/>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Vicent Van Gogh was born in Netherlands.</a:t>
            </a:r>
            <a:endParaRPr sz="1400"/>
          </a:p>
        </p:txBody>
      </p:sp>
      <p:pic>
        <p:nvPicPr>
          <p:cNvPr id="503" name="Google Shape;503;p73"/>
          <p:cNvPicPr preferRelativeResize="0"/>
          <p:nvPr/>
        </p:nvPicPr>
        <p:blipFill>
          <a:blip r:embed="rId3">
            <a:alphaModFix/>
          </a:blip>
          <a:stretch>
            <a:fillRect/>
          </a:stretch>
        </p:blipFill>
        <p:spPr>
          <a:xfrm>
            <a:off x="3181425" y="2077500"/>
            <a:ext cx="3479375" cy="25747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74"/>
          <p:cNvSpPr txBox="1"/>
          <p:nvPr>
            <p:ph idx="1" type="body"/>
          </p:nvPr>
        </p:nvSpPr>
        <p:spPr>
          <a:xfrm>
            <a:off x="311700" y="629950"/>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The house of Anne Frank is situated in Amstardam, the capital of Netherlands.</a:t>
            </a:r>
            <a:endParaRPr sz="1400"/>
          </a:p>
        </p:txBody>
      </p:sp>
      <p:pic>
        <p:nvPicPr>
          <p:cNvPr id="509" name="Google Shape;509;p74"/>
          <p:cNvPicPr preferRelativeResize="0"/>
          <p:nvPr/>
        </p:nvPicPr>
        <p:blipFill>
          <a:blip r:embed="rId3">
            <a:alphaModFix/>
          </a:blip>
          <a:stretch>
            <a:fillRect/>
          </a:stretch>
        </p:blipFill>
        <p:spPr>
          <a:xfrm>
            <a:off x="5403552" y="1483052"/>
            <a:ext cx="2549775" cy="30889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7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Synestesis</a:t>
            </a:r>
            <a:endParaRPr/>
          </a:p>
        </p:txBody>
      </p:sp>
      <p:sp>
        <p:nvSpPr>
          <p:cNvPr id="515" name="Google Shape;515;p7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pt-PT"/>
              <a:t>Capital: Amsterdam</a:t>
            </a:r>
            <a:endParaRPr/>
          </a:p>
          <a:p>
            <a:pPr indent="-342900" lvl="0" marL="457200" rtl="0">
              <a:spcBef>
                <a:spcPts val="0"/>
              </a:spcBef>
              <a:spcAft>
                <a:spcPts val="0"/>
              </a:spcAft>
              <a:buSzPts val="1800"/>
              <a:buChar char="-"/>
            </a:pPr>
            <a:r>
              <a:rPr lang="pt-PT"/>
              <a:t>Languages: Dutch, Frisian</a:t>
            </a:r>
            <a:endParaRPr/>
          </a:p>
          <a:p>
            <a:pPr indent="-342900" lvl="0" marL="457200" rtl="0">
              <a:spcBef>
                <a:spcPts val="0"/>
              </a:spcBef>
              <a:spcAft>
                <a:spcPts val="0"/>
              </a:spcAft>
              <a:buSzPts val="1800"/>
              <a:buChar char="-"/>
            </a:pPr>
            <a:r>
              <a:rPr lang="pt-PT"/>
              <a:t>Provinces: 12</a:t>
            </a:r>
            <a:endParaRPr/>
          </a:p>
          <a:p>
            <a:pPr indent="-342900" lvl="0" marL="457200" rtl="0">
              <a:spcBef>
                <a:spcPts val="0"/>
              </a:spcBef>
              <a:spcAft>
                <a:spcPts val="0"/>
              </a:spcAft>
              <a:buSzPts val="1800"/>
              <a:buChar char="-"/>
            </a:pPr>
            <a:r>
              <a:rPr lang="pt-PT"/>
              <a:t>Climate: Temperate Atlantic</a:t>
            </a:r>
            <a:endParaRPr/>
          </a:p>
          <a:p>
            <a:pPr indent="-342900" lvl="0" marL="457200" rtl="0">
              <a:spcBef>
                <a:spcPts val="0"/>
              </a:spcBef>
              <a:spcAft>
                <a:spcPts val="0"/>
              </a:spcAft>
              <a:buSzPts val="1800"/>
              <a:buChar char="-"/>
            </a:pPr>
            <a:r>
              <a:rPr lang="pt-PT"/>
              <a:t>Main Cities: Amsterdam, The Hague, Roterdam, Eindhoven, Delft</a:t>
            </a:r>
            <a:endParaRPr/>
          </a:p>
          <a:p>
            <a:pPr indent="-342900" lvl="0" marL="457200" rtl="0">
              <a:spcBef>
                <a:spcPts val="0"/>
              </a:spcBef>
              <a:spcAft>
                <a:spcPts val="0"/>
              </a:spcAft>
              <a:buSzPts val="1800"/>
              <a:buChar char="-"/>
            </a:pPr>
            <a:r>
              <a:rPr lang="pt-PT"/>
              <a:t>Euro currency</a:t>
            </a:r>
            <a:endParaRPr/>
          </a:p>
          <a:p>
            <a:pPr indent="-342900" lvl="0" marL="457200" rtl="0">
              <a:spcBef>
                <a:spcPts val="0"/>
              </a:spcBef>
              <a:spcAft>
                <a:spcPts val="0"/>
              </a:spcAft>
              <a:buSzPts val="1800"/>
              <a:buChar char="-"/>
            </a:pPr>
            <a:r>
              <a:rPr lang="pt-PT"/>
              <a:t>Population: 18 105 285 habitants</a:t>
            </a:r>
            <a:endParaRPr/>
          </a:p>
          <a:p>
            <a:pPr indent="0" lvl="0" marL="0">
              <a:spcBef>
                <a:spcPts val="0"/>
              </a:spcBef>
              <a:spcAft>
                <a:spcPts val="16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7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Web Spelling</a:t>
            </a:r>
            <a:endParaRPr/>
          </a:p>
        </p:txBody>
      </p:sp>
      <p:sp>
        <p:nvSpPr>
          <p:cNvPr id="521" name="Google Shape;521;p7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Google Images</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Information books (offered by the Netherlands Embassy)</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Blog de gastronomia</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http://portugal.nlembaixada.org/voce-e-a-holanda/breve-perfil-dos-paises-baixos/historia-dos-paises-baixos.html</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http://portugal.nlembaixada.org/voce-e-a-holanda/breve-perfil-dos-paises-baixos</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http://www.amsterdam.info/pt/</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http://www.holland.com/global/tourism/interests.htm</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http://www.holland.com/global/tourism/holland-information.htm</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http://portugal.nlembaixada.org/</a:t>
            </a:r>
            <a:endParaRPr sz="1200" u="sng">
              <a:solidFill>
                <a:srgbClr val="F63892"/>
              </a:solidFill>
            </a:endParaRPr>
          </a:p>
          <a:p>
            <a:pPr indent="0" lvl="0" marL="0" rtl="0">
              <a:lnSpc>
                <a:spcPct val="90000"/>
              </a:lnSpc>
              <a:spcBef>
                <a:spcPts val="1000"/>
              </a:spcBef>
              <a:spcAft>
                <a:spcPts val="0"/>
              </a:spcAft>
              <a:buNone/>
            </a:pPr>
            <a:r>
              <a:rPr lang="pt-PT" sz="1200">
                <a:latin typeface="Courier New"/>
                <a:ea typeface="Courier New"/>
                <a:cs typeface="Courier New"/>
                <a:sym typeface="Courier New"/>
              </a:rPr>
              <a:t>o</a:t>
            </a:r>
            <a:r>
              <a:rPr lang="pt-PT" sz="1200" u="sng">
                <a:solidFill>
                  <a:srgbClr val="F63892"/>
                </a:solidFill>
              </a:rPr>
              <a:t>https://pt.wikipedia.org/wiki/Geografia_dos_Pa%C3%ADses_Baixos</a:t>
            </a:r>
            <a:endParaRPr sz="1200" u="sng">
              <a:solidFill>
                <a:srgbClr val="F63892"/>
              </a:solidFill>
            </a:endParaRPr>
          </a:p>
          <a:p>
            <a:pPr indent="0" lvl="0" marL="0">
              <a:spcBef>
                <a:spcPts val="0"/>
              </a:spcBef>
              <a:spcAft>
                <a:spcPts val="1600"/>
              </a:spcAft>
              <a:buNone/>
            </a:pPr>
            <a:r>
              <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Geographic location</a:t>
            </a:r>
            <a:endParaRPr/>
          </a:p>
        </p:txBody>
      </p:sp>
      <p:sp>
        <p:nvSpPr>
          <p:cNvPr id="106" name="Google Shape;106;p19"/>
          <p:cNvSpPr txBox="1"/>
          <p:nvPr>
            <p:ph idx="1" type="body"/>
          </p:nvPr>
        </p:nvSpPr>
        <p:spPr>
          <a:xfrm>
            <a:off x="311700" y="1914475"/>
            <a:ext cx="4240200" cy="17676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Positioned in the plains of northern Europe (in Western Europe). The Netherlands is surrounded by the North Sea, it also borders Belgium (to the South) and Germany (to the East).</a:t>
            </a:r>
            <a:endParaRPr sz="1400"/>
          </a:p>
        </p:txBody>
      </p:sp>
      <p:pic>
        <p:nvPicPr>
          <p:cNvPr id="107" name="Google Shape;107;p19"/>
          <p:cNvPicPr preferRelativeResize="0"/>
          <p:nvPr/>
        </p:nvPicPr>
        <p:blipFill>
          <a:blip r:embed="rId3">
            <a:alphaModFix/>
          </a:blip>
          <a:stretch>
            <a:fillRect/>
          </a:stretch>
        </p:blipFill>
        <p:spPr>
          <a:xfrm>
            <a:off x="4724525" y="1002438"/>
            <a:ext cx="3829050" cy="3381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A little of History</a:t>
            </a:r>
            <a:endParaRPr/>
          </a:p>
        </p:txBody>
      </p:sp>
      <p:sp>
        <p:nvSpPr>
          <p:cNvPr id="113" name="Google Shape;113;p2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pt-PT" sz="1400"/>
              <a:t>History of the Netherlands began in the prehistoric period, with the Dutch territory having been inhabited since the Paleolithic, a few years later in the medieval period, the region of the Netherlands was unified in a single state by the House of Habsburg.</a:t>
            </a:r>
            <a:endParaRPr sz="1400"/>
          </a:p>
          <a:p>
            <a:pPr indent="-317500" lvl="0" marL="457200">
              <a:spcBef>
                <a:spcPts val="0"/>
              </a:spcBef>
              <a:spcAft>
                <a:spcPts val="0"/>
              </a:spcAft>
              <a:buSzPts val="1400"/>
              <a:buChar char="-"/>
            </a:pPr>
            <a:r>
              <a:rPr lang="pt-PT" sz="1400"/>
              <a:t>Around 1600, the Netherlands was considered a country, but it was only in 1648 with the Treaty of Münster that the Dutch and Spanish formally formed peace.</a:t>
            </a:r>
            <a:endParaRPr sz="1400"/>
          </a:p>
          <a:p>
            <a:pPr indent="0" lvl="0" marL="0">
              <a:spcBef>
                <a:spcPts val="1600"/>
              </a:spcBef>
              <a:spcAft>
                <a:spcPts val="0"/>
              </a:spcAft>
              <a:buNone/>
            </a:pPr>
            <a:r>
              <a:t/>
            </a:r>
            <a:endParaRPr/>
          </a:p>
          <a:p>
            <a:pPr indent="0" lvl="0" marL="0">
              <a:spcBef>
                <a:spcPts val="1600"/>
              </a:spcBef>
              <a:spcAft>
                <a:spcPts val="1600"/>
              </a:spcAft>
              <a:buNone/>
            </a:pPr>
            <a:r>
              <a:t/>
            </a:r>
            <a:endParaRPr/>
          </a:p>
        </p:txBody>
      </p:sp>
      <p:pic>
        <p:nvPicPr>
          <p:cNvPr id="114" name="Google Shape;114;p20"/>
          <p:cNvPicPr preferRelativeResize="0"/>
          <p:nvPr/>
        </p:nvPicPr>
        <p:blipFill rotWithShape="1">
          <a:blip r:embed="rId3">
            <a:alphaModFix/>
          </a:blip>
          <a:srcRect b="0" l="14908" r="0" t="0"/>
          <a:stretch/>
        </p:blipFill>
        <p:spPr>
          <a:xfrm>
            <a:off x="5305725" y="2936225"/>
            <a:ext cx="3242025" cy="2000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pt-PT"/>
              <a:t>Provinces of the netherlands</a:t>
            </a:r>
            <a:endParaRPr/>
          </a:p>
        </p:txBody>
      </p:sp>
      <p:sp>
        <p:nvSpPr>
          <p:cNvPr id="120" name="Google Shape;120;p21"/>
          <p:cNvSpPr txBox="1"/>
          <p:nvPr>
            <p:ph idx="1" type="body"/>
          </p:nvPr>
        </p:nvSpPr>
        <p:spPr>
          <a:xfrm>
            <a:off x="311700" y="1228675"/>
            <a:ext cx="4665000" cy="33402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pt-PT" sz="1400"/>
              <a:t>There are twelve provinces that make up the Netherlands:</a:t>
            </a:r>
            <a:endParaRPr sz="1400"/>
          </a:p>
          <a:p>
            <a:pPr indent="0" lvl="0" marL="0" rtl="0">
              <a:lnSpc>
                <a:spcPct val="100000"/>
              </a:lnSpc>
              <a:spcBef>
                <a:spcPts val="100"/>
              </a:spcBef>
              <a:spcAft>
                <a:spcPts val="0"/>
              </a:spcAft>
              <a:buNone/>
            </a:pPr>
            <a:r>
              <a:t/>
            </a:r>
            <a:endParaRPr sz="1400"/>
          </a:p>
          <a:p>
            <a:pPr indent="-317500" lvl="0" marL="457200" rtl="0">
              <a:lnSpc>
                <a:spcPct val="100000"/>
              </a:lnSpc>
              <a:spcBef>
                <a:spcPts val="100"/>
              </a:spcBef>
              <a:spcAft>
                <a:spcPts val="0"/>
              </a:spcAft>
              <a:buSzPts val="1400"/>
              <a:buChar char="-"/>
            </a:pPr>
            <a:r>
              <a:rPr lang="pt-PT" sz="1400"/>
              <a:t>To the north: Groningen; Friesland; Drente;</a:t>
            </a:r>
            <a:endParaRPr sz="1400"/>
          </a:p>
          <a:p>
            <a:pPr indent="-317500" lvl="0" marL="457200" rtl="0">
              <a:lnSpc>
                <a:spcPct val="100000"/>
              </a:lnSpc>
              <a:spcBef>
                <a:spcPts val="0"/>
              </a:spcBef>
              <a:spcAft>
                <a:spcPts val="0"/>
              </a:spcAft>
              <a:buSzPts val="1400"/>
              <a:buChar char="-"/>
            </a:pPr>
            <a:r>
              <a:rPr lang="pt-PT" sz="1400"/>
              <a:t>To the east: Overissel; Gelde; Flevoland;</a:t>
            </a:r>
            <a:endParaRPr sz="1400"/>
          </a:p>
          <a:p>
            <a:pPr indent="-317500" lvl="0" marL="457200" rtl="0">
              <a:lnSpc>
                <a:spcPct val="100000"/>
              </a:lnSpc>
              <a:spcBef>
                <a:spcPts val="0"/>
              </a:spcBef>
              <a:spcAft>
                <a:spcPts val="0"/>
              </a:spcAft>
              <a:buSzPts val="1400"/>
              <a:buChar char="-"/>
            </a:pPr>
            <a:r>
              <a:rPr lang="pt-PT" sz="1400"/>
              <a:t>To the west: Utrecht; North Holland and South Holland; Zealand;</a:t>
            </a:r>
            <a:endParaRPr sz="1400"/>
          </a:p>
          <a:p>
            <a:pPr indent="-317500" lvl="0" marL="457200" rtl="0">
              <a:lnSpc>
                <a:spcPct val="100000"/>
              </a:lnSpc>
              <a:spcBef>
                <a:spcPts val="0"/>
              </a:spcBef>
              <a:spcAft>
                <a:spcPts val="0"/>
              </a:spcAft>
              <a:buSzPts val="1400"/>
              <a:buChar char="-"/>
            </a:pPr>
            <a:r>
              <a:rPr lang="pt-PT" sz="1400"/>
              <a:t>To the south: North Brabant; Limburg.</a:t>
            </a:r>
            <a:endParaRPr sz="1400"/>
          </a:p>
          <a:p>
            <a:pPr indent="0" lvl="0" marL="0" rtl="0">
              <a:lnSpc>
                <a:spcPct val="100000"/>
              </a:lnSpc>
              <a:spcBef>
                <a:spcPts val="100"/>
              </a:spcBef>
              <a:spcAft>
                <a:spcPts val="0"/>
              </a:spcAft>
              <a:buNone/>
            </a:pPr>
            <a:r>
              <a:t/>
            </a:r>
            <a:endParaRPr sz="1400"/>
          </a:p>
          <a:p>
            <a:pPr indent="0" lvl="0" marL="0" rtl="0">
              <a:lnSpc>
                <a:spcPct val="100000"/>
              </a:lnSpc>
              <a:spcBef>
                <a:spcPts val="100"/>
              </a:spcBef>
              <a:spcAft>
                <a:spcPts val="0"/>
              </a:spcAft>
              <a:buNone/>
            </a:pPr>
            <a:r>
              <a:rPr lang="pt-PT" sz="1400"/>
              <a:t>The most recent additions to the country are the islands Bonaire, Saint Eustatius, Saba, Curacao and  Saint Marteen who joined the country in October 2010.</a:t>
            </a:r>
            <a:endParaRPr sz="1400"/>
          </a:p>
          <a:p>
            <a:pPr indent="0" lvl="0" marL="0" rtl="0">
              <a:lnSpc>
                <a:spcPct val="100000"/>
              </a:lnSpc>
              <a:spcBef>
                <a:spcPts val="100"/>
              </a:spcBef>
              <a:spcAft>
                <a:spcPts val="100"/>
              </a:spcAft>
              <a:buNone/>
            </a:pPr>
            <a:r>
              <a:t/>
            </a:r>
            <a:endParaRPr sz="1400"/>
          </a:p>
        </p:txBody>
      </p:sp>
      <p:pic>
        <p:nvPicPr>
          <p:cNvPr id="121" name="Google Shape;121;p21"/>
          <p:cNvPicPr preferRelativeResize="0"/>
          <p:nvPr/>
        </p:nvPicPr>
        <p:blipFill>
          <a:blip r:embed="rId3">
            <a:alphaModFix/>
          </a:blip>
          <a:stretch>
            <a:fillRect/>
          </a:stretch>
        </p:blipFill>
        <p:spPr>
          <a:xfrm>
            <a:off x="5339025" y="1228675"/>
            <a:ext cx="3192100" cy="3225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